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9" r:id="rId3"/>
    <p:sldId id="290" r:id="rId4"/>
    <p:sldId id="259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60" r:id="rId13"/>
    <p:sldId id="272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2" r:id="rId2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2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7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927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03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2758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373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2597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906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472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855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680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905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7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91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224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859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820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359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4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0.png"/><Relationship Id="rId2" Type="http://schemas.openxmlformats.org/officeDocument/2006/relationships/hyperlink" Target="http://matrix.reshish.com/inverse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816E0C-496C-4730-A595-DD89CB2B4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8690" y="844510"/>
            <a:ext cx="3710018" cy="4169749"/>
          </a:xfrm>
        </p:spPr>
        <p:txBody>
          <a:bodyPr>
            <a:normAutofit/>
          </a:bodyPr>
          <a:lstStyle/>
          <a:p>
            <a:r>
              <a:rPr lang="hu-HU" sz="4400" dirty="0"/>
              <a:t>Mátrixok, vektorok. 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E753303A-C283-4EB4-B459-E6490B7C14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8690" y="5097928"/>
            <a:ext cx="3710018" cy="915561"/>
          </a:xfrm>
        </p:spPr>
        <p:txBody>
          <a:bodyPr>
            <a:normAutofit/>
          </a:bodyPr>
          <a:lstStyle/>
          <a:p>
            <a:r>
              <a:rPr lang="hu-HU" dirty="0"/>
              <a:t>Mátrixműveletek. </a:t>
            </a:r>
            <a:br>
              <a:rPr lang="hu-HU" dirty="0"/>
            </a:br>
            <a:r>
              <a:rPr lang="hu-HU" dirty="0"/>
              <a:t>Ágazati kapcsolatok Modellje.</a:t>
            </a:r>
            <a:br>
              <a:rPr lang="hu-HU" dirty="0"/>
            </a:br>
            <a:endParaRPr lang="hu-HU" dirty="0"/>
          </a:p>
        </p:txBody>
      </p:sp>
      <p:pic>
        <p:nvPicPr>
          <p:cNvPr id="6" name="Kép 5" descr="A képen férfi látható&#10;&#10;Automatikusan generált leírás">
            <a:extLst>
              <a:ext uri="{FF2B5EF4-FFF2-40B4-BE49-F238E27FC236}">
                <a16:creationId xmlns:a16="http://schemas.microsoft.com/office/drawing/2014/main" id="{237B5BA7-6C2C-40C1-9DB5-46C1FB1F2A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3" r="6897" b="-2"/>
          <a:stretch/>
        </p:blipFill>
        <p:spPr>
          <a:xfrm>
            <a:off x="6095998" y="-20965"/>
            <a:ext cx="6096002" cy="687896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604C319A-96A9-4EB2-9DA5-937D238655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16426"/>
            <a:ext cx="3046662" cy="865618"/>
          </a:xfrm>
          <a:prstGeom prst="rect">
            <a:avLst/>
          </a:prstGeom>
        </p:spPr>
      </p:pic>
      <p:sp>
        <p:nvSpPr>
          <p:cNvPr id="32" name="Folyamatábra: Kézi adatbevitel 31">
            <a:extLst>
              <a:ext uri="{FF2B5EF4-FFF2-40B4-BE49-F238E27FC236}">
                <a16:creationId xmlns:a16="http://schemas.microsoft.com/office/drawing/2014/main" id="{49C9D3B0-452B-443D-8F36-9D2AC811C586}"/>
              </a:ext>
            </a:extLst>
          </p:cNvPr>
          <p:cNvSpPr/>
          <p:nvPr/>
        </p:nvSpPr>
        <p:spPr>
          <a:xfrm rot="10800000">
            <a:off x="-1066384" y="0"/>
            <a:ext cx="2804559" cy="7334250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3" name="Folyamatábra: Kézi adatbevitel 32">
            <a:extLst>
              <a:ext uri="{FF2B5EF4-FFF2-40B4-BE49-F238E27FC236}">
                <a16:creationId xmlns:a16="http://schemas.microsoft.com/office/drawing/2014/main" id="{97CB92EA-4732-40F6-BD07-E9181E1D651E}"/>
              </a:ext>
            </a:extLst>
          </p:cNvPr>
          <p:cNvSpPr/>
          <p:nvPr/>
        </p:nvSpPr>
        <p:spPr>
          <a:xfrm rot="10800000">
            <a:off x="-1487000" y="-314836"/>
            <a:ext cx="2664519" cy="7040890"/>
          </a:xfrm>
          <a:prstGeom prst="flowChartManualInp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294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33154" y="94807"/>
            <a:ext cx="9315450" cy="1325563"/>
          </a:xfrm>
        </p:spPr>
        <p:txBody>
          <a:bodyPr/>
          <a:lstStyle/>
          <a:p>
            <a:r>
              <a:rPr lang="hu-HU" dirty="0"/>
              <a:t>Vektorok lineáris kombináció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2176259" y="1420370"/>
                <a:ext cx="9976846" cy="5115512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 algn="just">
                  <a:buNone/>
                </a:pPr>
                <a:r>
                  <a:rPr lang="hu-HU" sz="2800" i="1" dirty="0"/>
                  <a:t>Lineáris kombináció</a:t>
                </a:r>
                <a:r>
                  <a:rPr lang="hu-HU" sz="2800" dirty="0"/>
                  <a:t>: Azonos típusú vektorok skalárszorosainak összege. Ha</a:t>
                </a:r>
                <a:r>
                  <a:rPr lang="hu-HU" sz="28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hu-HU" sz="2800" dirty="0"/>
                  <a:t> azonos típusú vektorok és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, …</m:t>
                    </m:r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hu-HU" sz="28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hu-HU" sz="2800" b="1" i="1">
                        <a:latin typeface="Cambria Math" panose="02040503050406030204" pitchFamily="18" charset="0"/>
                      </a:rPr>
                      <m:t>𝑰𝑹</m:t>
                    </m:r>
                  </m:oMath>
                </a14:m>
                <a:r>
                  <a:rPr lang="hu-HU" sz="2800" dirty="0"/>
                  <a:t>, ekkor a vektorok lineáris kombinációja: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hu-HU" sz="2800" dirty="0"/>
              </a:p>
              <a:p>
                <a:pPr marL="0" indent="0">
                  <a:buNone/>
                </a:pPr>
                <a:endParaRPr lang="hu-HU" sz="2800" dirty="0"/>
              </a:p>
              <a:p>
                <a:pPr marL="0" indent="0" algn="ctr"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eqArr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+2∙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eqArr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hu-HU" sz="2800" dirty="0"/>
                  <a:t> </a:t>
                </a:r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6259" y="1420370"/>
                <a:ext cx="9976846" cy="5115512"/>
              </a:xfrm>
              <a:blipFill>
                <a:blip r:embed="rId2"/>
                <a:stretch>
                  <a:fillRect l="-977" t="-1669" r="-91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 descr="A képen asztal, fénykép, ülő, fekete látható&#10;&#10;Automatikusan generált leírás">
            <a:extLst>
              <a:ext uri="{FF2B5EF4-FFF2-40B4-BE49-F238E27FC236}">
                <a16:creationId xmlns:a16="http://schemas.microsoft.com/office/drawing/2014/main" id="{670E8C61-0718-4D2B-8257-8DC49D8AE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2" y="1326900"/>
            <a:ext cx="1082531" cy="1082531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23AF86D-8916-4B07-AA54-867E1E77FE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17373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8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90255" y="100589"/>
            <a:ext cx="9315450" cy="1325563"/>
          </a:xfrm>
        </p:spPr>
        <p:txBody>
          <a:bodyPr/>
          <a:lstStyle/>
          <a:p>
            <a:r>
              <a:rPr lang="hu-HU" dirty="0"/>
              <a:t>Mátrixok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787236" y="1338263"/>
                <a:ext cx="10404764" cy="5387975"/>
              </a:xfrm>
            </p:spPr>
            <p:txBody>
              <a:bodyPr>
                <a:normAutofit fontScale="92500"/>
              </a:bodyPr>
              <a:lstStyle/>
              <a:p>
                <a:pPr marL="0" indent="0" algn="just">
                  <a:buNone/>
                </a:pPr>
                <a:r>
                  <a:rPr lang="hu-HU" sz="2800" i="1" u="sng" dirty="0"/>
                  <a:t>Definíció</a:t>
                </a:r>
                <a:r>
                  <a:rPr lang="hu-HU" sz="2800" dirty="0"/>
                  <a:t>: A mátrix egy olyan matematikai objektum, ahol a valós számok sorokba (m) és oszlopokba (n) vannak rendezve (</a:t>
                </a:r>
                <a:r>
                  <a:rPr lang="hu-HU" sz="2800" dirty="0" err="1"/>
                  <a:t>m×n</a:t>
                </a:r>
                <a:r>
                  <a:rPr lang="hu-HU" sz="2800" dirty="0"/>
                  <a:t>).</a:t>
                </a:r>
              </a:p>
              <a:p>
                <a:pPr marL="0" indent="0" algn="just">
                  <a:buNone/>
                </a:pPr>
                <a:r>
                  <a:rPr lang="hu-HU" sz="2800" i="1" dirty="0"/>
                  <a:t>Jelölése</a:t>
                </a:r>
                <a:r>
                  <a:rPr lang="hu-HU" sz="2800" dirty="0"/>
                  <a:t>: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bar>
                    <m:r>
                      <a:rPr lang="hu-HU" sz="2800" i="1">
                        <a:latin typeface="Cambria Math" panose="02040503050406030204" pitchFamily="18" charset="0"/>
                      </a:rPr>
                      <m:t>;</m:t>
                    </m:r>
                    <m:r>
                      <a:rPr lang="hu-HU" sz="2800" b="1" i="1"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hu-HU" sz="2800" b="1" dirty="0"/>
                  <a:t> </a:t>
                </a:r>
                <a:r>
                  <a:rPr lang="hu-HU" sz="2800" dirty="0"/>
                  <a:t>.</a:t>
                </a:r>
              </a:p>
              <a:p>
                <a:pPr marL="0" indent="0" algn="just">
                  <a:buNone/>
                </a:pPr>
                <a:r>
                  <a:rPr lang="hu-HU" sz="2800" i="1" dirty="0"/>
                  <a:t>Típusa</a:t>
                </a:r>
                <a:r>
                  <a:rPr lang="hu-HU" sz="2800" dirty="0"/>
                  <a:t>: A sorok és oszlopok száma (ebben a sorrendben).</a:t>
                </a:r>
              </a:p>
              <a:p>
                <a:pPr marL="0" indent="0" algn="just">
                  <a:spcAft>
                    <a:spcPts val="1200"/>
                  </a:spcAft>
                  <a:buNone/>
                </a:pPr>
                <a:r>
                  <a:rPr lang="hu-HU" sz="2800" i="1" dirty="0"/>
                  <a:t>Megjegyzés</a:t>
                </a:r>
                <a:r>
                  <a:rPr lang="hu-HU" sz="2800" dirty="0"/>
                  <a:t>: A vektorok speciális, egy sorból vagy egy oszlopból álló mátrixok, így a vektorok összegére, különbségére, skalárral vett szorzatára ill. lineáris kombinációjára vonatkozó műveletek a mátrixok esetében is hasonlóan hajthatók végre.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hu-HU" sz="28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⋯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⋱</m:t>
                                    </m:r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⋮</m:t>
                                    </m:r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⋯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hu-HU" sz="2800" i="1">
                                            <a:latin typeface="Cambria Math" panose="02040503050406030204" pitchFamily="18" charset="0"/>
                                          </a:rPr>
                                          <m:t>𝑚𝑛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hu-HU" sz="28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e>
                                  <m:e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3×2</m:t>
                          </m:r>
                        </m:sub>
                      </m:sSub>
                    </m:oMath>
                  </m:oMathPara>
                </a14:m>
                <a:endParaRPr lang="hu-HU" sz="28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7236" y="1338263"/>
                <a:ext cx="10404764" cy="5387975"/>
              </a:xfrm>
              <a:blipFill>
                <a:blip r:embed="rId2"/>
                <a:stretch>
                  <a:fillRect l="-1054" t="-1133" r="-1054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 descr="A képen aláírás, szoba, rajz látható&#10;&#10;Automatikusan generált leírás">
            <a:extLst>
              <a:ext uri="{FF2B5EF4-FFF2-40B4-BE49-F238E27FC236}">
                <a16:creationId xmlns:a16="http://schemas.microsoft.com/office/drawing/2014/main" id="{2B15189C-0FDC-4DB6-B8BE-744482982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7" y="1264555"/>
            <a:ext cx="1146136" cy="114613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A80BB33-C61E-4085-A160-5EEA378DC0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4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1751012" y="449388"/>
            <a:ext cx="10515600" cy="1325563"/>
          </a:xfrm>
        </p:spPr>
        <p:txBody>
          <a:bodyPr/>
          <a:lstStyle/>
          <a:p>
            <a:r>
              <a:rPr lang="hu-HU" dirty="0"/>
              <a:t>Speciális mátrixok/1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idx="1"/>
          </p:nvPr>
        </p:nvSpPr>
        <p:spPr>
          <a:xfrm>
            <a:off x="1437986" y="1386483"/>
            <a:ext cx="5157787" cy="823912"/>
          </a:xfrm>
        </p:spPr>
        <p:txBody>
          <a:bodyPr>
            <a:normAutofit/>
          </a:bodyPr>
          <a:lstStyle/>
          <a:p>
            <a:r>
              <a:rPr lang="hu-HU" sz="3200" i="1" dirty="0"/>
              <a:t>Négyzetes mátrix</a:t>
            </a:r>
            <a:r>
              <a:rPr lang="hu-HU" sz="3200" dirty="0"/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artalom helye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316038" y="2358231"/>
                <a:ext cx="5458836" cy="4380708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just">
                  <a:lnSpc>
                    <a:spcPct val="110000"/>
                  </a:lnSpc>
                  <a:spcAft>
                    <a:spcPts val="6000"/>
                  </a:spcAft>
                  <a:buNone/>
                </a:pPr>
                <a:r>
                  <a:rPr lang="hu-HU" sz="2400" dirty="0"/>
                  <a:t>Olyan mátrix, melynek ugyanannyi sora, mint oszlopa van. Jele: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hu-HU" sz="2400" dirty="0"/>
                  <a:t>. A négyzetes mátrix főátlóját az azonos sor- és oszlopindexű elemei alkotják: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hu-HU" sz="2400" i="1"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hu-HU" sz="2400" i="1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𝑛𝑛</m:t>
                        </m:r>
                      </m:sub>
                    </m:sSub>
                  </m:oMath>
                </a14:m>
                <a:r>
                  <a:rPr lang="hu-HU" sz="2400" dirty="0"/>
                  <a:t>.</a:t>
                </a:r>
              </a:p>
              <a:p>
                <a:pPr marL="0" indent="0">
                  <a:buNone/>
                </a:pPr>
                <a:r>
                  <a:rPr lang="hu-HU" sz="2400" b="1" dirty="0"/>
                  <a:t>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hu-HU" sz="2400" b="1" i="1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hu-HU" sz="24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hu-H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hu-HU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hu-HU" sz="2400" i="1"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hu-HU" sz="2400" i="1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  <m:e>
                                  <m:r>
                                    <a:rPr lang="hu-HU" sz="2400" i="1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  <m:e>
                                  <m:r>
                                    <a:rPr lang="hu-HU" sz="2400" i="1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hu-HU" sz="2400" i="1"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hu-HU" sz="2400" i="1">
                                          <a:latin typeface="Cambria Math" panose="02040503050406030204" pitchFamily="18" charset="0"/>
                                        </a:rPr>
                                        <m:t>𝑛𝑛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  <m:sub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hu-HU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hu-HU" sz="24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6" name="Tartalom helye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316038" y="2358231"/>
                <a:ext cx="5458836" cy="4380708"/>
              </a:xfrm>
              <a:blipFill>
                <a:blip r:embed="rId2"/>
                <a:stretch>
                  <a:fillRect l="-1453" t="-975" r="-1453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zöveg helye 6"/>
          <p:cNvSpPr>
            <a:spLocks noGrp="1"/>
          </p:cNvSpPr>
          <p:nvPr>
            <p:ph type="body" sz="quarter" idx="3"/>
          </p:nvPr>
        </p:nvSpPr>
        <p:spPr>
          <a:xfrm>
            <a:off x="7008812" y="1238646"/>
            <a:ext cx="5183188" cy="823912"/>
          </a:xfrm>
        </p:spPr>
        <p:txBody>
          <a:bodyPr>
            <a:normAutofit/>
          </a:bodyPr>
          <a:lstStyle/>
          <a:p>
            <a:r>
              <a:rPr lang="hu-HU" sz="3200" i="1" dirty="0"/>
              <a:t>Egységmátrix</a:t>
            </a:r>
            <a:r>
              <a:rPr lang="hu-HU" sz="3200" dirty="0"/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artalom helye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7008812" y="2294729"/>
                <a:ext cx="4930343" cy="4563271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just">
                  <a:lnSpc>
                    <a:spcPct val="110000"/>
                  </a:lnSpc>
                  <a:spcAft>
                    <a:spcPts val="2400"/>
                  </a:spcAft>
                  <a:buNone/>
                </a:pPr>
                <a:r>
                  <a:rPr lang="hu-HU" sz="2400" dirty="0"/>
                  <a:t>Olyan négyzetes mátrix, melynek a főátlójában csupa 1-es, azon kívül pedig csak zérus szerepel. Így az egységmátrix különböző sorai (oszlopai) olyan egységvektorokból állnak, ahol az első sora (oszlopa) az első, a második sora (oszlopa) a második egységvektor, és így tovább.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400"/>
                          </m:ctrlPr>
                        </m:sSubPr>
                        <m:e>
                          <m:r>
                            <a:rPr lang="hu-HU" sz="2400"/>
                            <m:t>𝑬</m:t>
                          </m:r>
                        </m:e>
                        <m:sub>
                          <m:r>
                            <a:rPr lang="hu-HU" sz="2400"/>
                            <m:t>𝟑</m:t>
                          </m:r>
                        </m:sub>
                      </m:sSub>
                      <m:r>
                        <a:rPr lang="hu-HU" sz="2400"/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/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/>
                              </m:ctrlPr>
                            </m:mPr>
                            <m:mr>
                              <m:e>
                                <m:r>
                                  <a:rPr lang="hu-HU" sz="2400"/>
                                  <m:t>1</m:t>
                                </m:r>
                              </m:e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  <m:e>
                                <m:r>
                                  <a:rPr lang="hu-HU" sz="2400"/>
                                  <m:t>1</m:t>
                                </m:r>
                              </m:e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  <m:e>
                                <m:r>
                                  <a:rPr lang="hu-HU" sz="2400"/>
                                  <m:t>0</m:t>
                                </m:r>
                              </m:e>
                              <m:e>
                                <m:r>
                                  <a:rPr lang="hu-HU" sz="2400"/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hu-HU" sz="2400" dirty="0"/>
              </a:p>
              <a:p>
                <a:endParaRPr lang="hu-HU" dirty="0"/>
              </a:p>
            </p:txBody>
          </p:sp>
        </mc:Choice>
        <mc:Fallback>
          <p:sp>
            <p:nvSpPr>
              <p:cNvPr id="8" name="Tartalom helye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7008812" y="2294729"/>
                <a:ext cx="4930343" cy="4563271"/>
              </a:xfrm>
              <a:blipFill>
                <a:blip r:embed="rId3"/>
                <a:stretch>
                  <a:fillRect l="-1607" t="-801" r="-160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Kép 1">
            <a:extLst>
              <a:ext uri="{FF2B5EF4-FFF2-40B4-BE49-F238E27FC236}">
                <a16:creationId xmlns:a16="http://schemas.microsoft.com/office/drawing/2014/main" id="{AB479DF1-229C-4DFF-9D9C-A284EA4AB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19" y="1064248"/>
            <a:ext cx="1146147" cy="1146147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C3ABFE64-7247-421A-91C8-FFC9FE732A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41951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72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1751012" y="246079"/>
            <a:ext cx="10515600" cy="1325563"/>
          </a:xfrm>
        </p:spPr>
        <p:txBody>
          <a:bodyPr/>
          <a:lstStyle/>
          <a:p>
            <a:r>
              <a:rPr lang="hu-HU" dirty="0"/>
              <a:t>Speciális mátrixok/2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idx="1"/>
          </p:nvPr>
        </p:nvSpPr>
        <p:spPr>
          <a:xfrm>
            <a:off x="1316037" y="1289531"/>
            <a:ext cx="5157787" cy="823912"/>
          </a:xfrm>
        </p:spPr>
        <p:txBody>
          <a:bodyPr>
            <a:normAutofit fontScale="92500" lnSpcReduction="20000"/>
          </a:bodyPr>
          <a:lstStyle/>
          <a:p>
            <a:r>
              <a:rPr lang="hu-HU" sz="3200" i="1" dirty="0"/>
              <a:t>Diagonális mátrix: </a:t>
            </a:r>
            <a:endParaRPr lang="hu-HU" sz="3200" dirty="0"/>
          </a:p>
        </p:txBody>
      </p:sp>
      <p:sp>
        <p:nvSpPr>
          <p:cNvPr id="6" name="Tartalom helye 5"/>
          <p:cNvSpPr>
            <a:spLocks noGrp="1"/>
          </p:cNvSpPr>
          <p:nvPr>
            <p:ph sz="half" idx="2"/>
          </p:nvPr>
        </p:nvSpPr>
        <p:spPr>
          <a:xfrm>
            <a:off x="1316037" y="2375620"/>
            <a:ext cx="5692775" cy="368458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hu-HU" sz="2400" dirty="0"/>
              <a:t>Olyan négyzetes mátrix, melynek csak a főátlójában szerepelnek zérustól különböző számok.</a:t>
            </a:r>
            <a:r>
              <a:rPr lang="hu-HU" sz="2400" b="1" dirty="0"/>
              <a:t> </a:t>
            </a:r>
          </a:p>
          <a:p>
            <a:pPr marL="0" indent="0">
              <a:lnSpc>
                <a:spcPct val="120000"/>
              </a:lnSpc>
              <a:spcAft>
                <a:spcPts val="6000"/>
              </a:spcAft>
              <a:buNone/>
            </a:pPr>
            <a:endParaRPr lang="hu-HU" b="1" dirty="0"/>
          </a:p>
          <a:p>
            <a:pPr marL="0" indent="0">
              <a:spcAft>
                <a:spcPts val="6000"/>
              </a:spcAft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7" name="Szöveg helye 6"/>
          <p:cNvSpPr>
            <a:spLocks noGrp="1"/>
          </p:cNvSpPr>
          <p:nvPr>
            <p:ph type="body" sz="quarter" idx="3"/>
          </p:nvPr>
        </p:nvSpPr>
        <p:spPr>
          <a:xfrm>
            <a:off x="7008812" y="1366477"/>
            <a:ext cx="5183188" cy="823912"/>
          </a:xfrm>
        </p:spPr>
        <p:txBody>
          <a:bodyPr>
            <a:normAutofit fontScale="92500" lnSpcReduction="20000"/>
          </a:bodyPr>
          <a:lstStyle/>
          <a:p>
            <a:r>
              <a:rPr lang="hu-HU" sz="3200" i="1" dirty="0"/>
              <a:t>Alsó (felső) háromszögmátrix:</a:t>
            </a:r>
            <a:endParaRPr lang="hu-HU" sz="3200" dirty="0"/>
          </a:p>
        </p:txBody>
      </p:sp>
      <p:sp>
        <p:nvSpPr>
          <p:cNvPr id="8" name="Tartalom helye 7"/>
          <p:cNvSpPr>
            <a:spLocks noGrp="1"/>
          </p:cNvSpPr>
          <p:nvPr>
            <p:ph sz="quarter" idx="4"/>
          </p:nvPr>
        </p:nvSpPr>
        <p:spPr>
          <a:xfrm>
            <a:off x="7008812" y="2375620"/>
            <a:ext cx="5183188" cy="368458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hu-HU" sz="2400" dirty="0"/>
              <a:t>Olyan négyzetes mátrix, melyben a főátló felett (alatt) az összes elem zéró.</a:t>
            </a:r>
          </a:p>
          <a:p>
            <a:pPr marL="0" indent="0">
              <a:spcAft>
                <a:spcPts val="1200"/>
              </a:spcAft>
              <a:buNone/>
            </a:pPr>
            <a:endParaRPr lang="hu-HU" dirty="0"/>
          </a:p>
          <a:p>
            <a:pPr marL="0" indent="0">
              <a:spcAft>
                <a:spcPts val="1200"/>
              </a:spcAft>
              <a:buNone/>
            </a:pPr>
            <a:endParaRPr lang="hu-HU" dirty="0"/>
          </a:p>
          <a:p>
            <a:endParaRPr lang="hu-HU" dirty="0"/>
          </a:p>
        </p:txBody>
      </p:sp>
      <p:pic>
        <p:nvPicPr>
          <p:cNvPr id="15" name="Kép 14">
            <a:extLst>
              <a:ext uri="{FF2B5EF4-FFF2-40B4-BE49-F238E27FC236}">
                <a16:creationId xmlns:a16="http://schemas.microsoft.com/office/drawing/2014/main" id="{E6BC0AAE-F984-446B-94D4-69ABE06CB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845" y="3678382"/>
            <a:ext cx="2620963" cy="1994569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8067EB8-95F9-4179-93C1-FD0B0A910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075" y="3678382"/>
            <a:ext cx="3016580" cy="1994569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4C8CF27A-0474-43AC-A595-916865B98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90" y="1128414"/>
            <a:ext cx="1146147" cy="1146147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AB532D5-4EA7-4A53-A334-D9A096A582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08464" y="293255"/>
            <a:ext cx="9315450" cy="1325563"/>
          </a:xfrm>
        </p:spPr>
        <p:txBody>
          <a:bodyPr/>
          <a:lstStyle/>
          <a:p>
            <a:r>
              <a:rPr lang="hu-HU" dirty="0"/>
              <a:t>Inverzmátrix/1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908464" y="1338263"/>
                <a:ext cx="10186554" cy="5387975"/>
              </a:xfrm>
            </p:spPr>
            <p:txBody>
              <a:bodyPr>
                <a:normAutofit fontScale="92500"/>
              </a:bodyPr>
              <a:lstStyle/>
              <a:p>
                <a:pPr marL="180975" indent="-180975" algn="just">
                  <a:buNone/>
                </a:pPr>
                <a:r>
                  <a:rPr lang="hu-HU" sz="2800" i="1" u="sng" dirty="0"/>
                  <a:t>Definíció</a:t>
                </a:r>
                <a:r>
                  <a:rPr lang="hu-HU" sz="2800" dirty="0"/>
                  <a:t>: Olyan négyzetes mátrix (ha létezik), melyet az eredeti mátrixszal megszorozva (jobbról vagy balról), azokkal azonos típusú egységmátrixot kapunk.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hu-HU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hu-HU" sz="28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hu-HU" sz="2800" dirty="0"/>
              </a:p>
              <a:p>
                <a:pPr marL="0" indent="0">
                  <a:buNone/>
                </a:pPr>
                <a:r>
                  <a:rPr lang="hu-HU" sz="2800" i="1" u="sng" dirty="0"/>
                  <a:t>Lehetséges kiszámítása</a:t>
                </a:r>
                <a:r>
                  <a:rPr lang="hu-HU" sz="2800" u="sng" dirty="0"/>
                  <a:t>: 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hu-HU" sz="2800" dirty="0"/>
                  <a:t>1. </a:t>
                </a:r>
                <a:r>
                  <a:rPr lang="hu-HU" sz="2800" i="1" dirty="0"/>
                  <a:t>Bázistranszformációk segítségével, Gauss-Jordan eliminációval</a:t>
                </a:r>
                <a:r>
                  <a:rPr lang="hu-HU" sz="28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800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hu-HU" sz="2800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hu-HU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hu-HU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hu-HU" sz="28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hu-HU" sz="2800" dirty="0"/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08464" y="1338263"/>
                <a:ext cx="10186554" cy="5387975"/>
              </a:xfrm>
              <a:blipFill>
                <a:blip r:embed="rId2"/>
                <a:stretch>
                  <a:fillRect l="-1077" t="-1133" r="-107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>
            <a:extLst>
              <a:ext uri="{FF2B5EF4-FFF2-40B4-BE49-F238E27FC236}">
                <a16:creationId xmlns:a16="http://schemas.microsoft.com/office/drawing/2014/main" id="{4309C857-D239-4E4B-ABEB-C4C610561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53" y="1131035"/>
            <a:ext cx="1146147" cy="1146147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30652C4-E209-4B25-9426-C5B9514F81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3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566863" y="227409"/>
            <a:ext cx="9315450" cy="1325563"/>
          </a:xfrm>
        </p:spPr>
        <p:txBody>
          <a:bodyPr/>
          <a:lstStyle/>
          <a:p>
            <a:r>
              <a:rPr lang="hu-HU" dirty="0"/>
              <a:t>Inverzmátrix/2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480704" y="1131455"/>
                <a:ext cx="10848975" cy="57404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hu-HU" sz="2400" i="1" u="sng" dirty="0"/>
                  <a:t>Lehetséges kiszámítása</a:t>
                </a:r>
                <a:r>
                  <a:rPr lang="hu-HU" sz="2400" u="sng" dirty="0"/>
                  <a:t>: </a:t>
                </a:r>
              </a:p>
              <a:p>
                <a:pPr marL="0" indent="0">
                  <a:buNone/>
                </a:pPr>
                <a:r>
                  <a:rPr lang="hu-HU" sz="2400" dirty="0"/>
                  <a:t>2. </a:t>
                </a:r>
                <a:r>
                  <a:rPr lang="hu-HU" sz="2400" i="1" dirty="0"/>
                  <a:t>Speciális alkalmazással:</a:t>
                </a: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hu-HU" sz="2400" dirty="0"/>
                  <a:t>pl.: </a:t>
                </a:r>
                <a:r>
                  <a:rPr lang="hu-HU" sz="2400" dirty="0">
                    <a:hlinkClick r:id="rId2"/>
                  </a:rPr>
                  <a:t>http://matrix.reshish.com/inverse.php</a:t>
                </a:r>
                <a:r>
                  <a:rPr lang="hu-HU" sz="2400" dirty="0"/>
                  <a:t> </a:t>
                </a:r>
              </a:p>
              <a:p>
                <a:pPr marL="0" indent="0">
                  <a:buNone/>
                </a:pPr>
                <a:r>
                  <a:rPr lang="hu-HU" sz="2400" dirty="0"/>
                  <a:t>3. </a:t>
                </a:r>
                <a:r>
                  <a:rPr lang="hu-HU" sz="2400" i="1" dirty="0"/>
                  <a:t>2×2-es mátrix esetén a következő képlettel</a:t>
                </a:r>
                <a:r>
                  <a:rPr lang="hu-HU" sz="24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1" i="0" smtClean="0">
                          <a:latin typeface="Cambria Math" panose="02040503050406030204" pitchFamily="18" charset="0"/>
                        </a:rPr>
                        <m:t>;   </m:t>
                      </m:r>
                      <m:sSup>
                        <m:sSupPr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hu-HU" sz="24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hu-HU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hu-H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hu-HU" sz="2400" b="0" i="1" smtClean="0">
                              <a:latin typeface="Cambria Math" panose="02040503050406030204" pitchFamily="18" charset="0"/>
                            </a:rPr>
                            <m:t>𝑎𝑑</m:t>
                          </m:r>
                          <m:r>
                            <a:rPr lang="hu-H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hu-HU" sz="2400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h𝑎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hu-HU" sz="2400" b="1" dirty="0"/>
              </a:p>
              <a:p>
                <a:pPr marL="0" indent="0">
                  <a:buNone/>
                </a:pPr>
                <a:r>
                  <a:rPr lang="hu-HU" sz="2400" dirty="0"/>
                  <a:t>4. Excel segítségével:</a:t>
                </a:r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:endParaRPr lang="hu-HU" sz="2400" b="1" dirty="0"/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:r>
                  <a:rPr lang="hu-HU" sz="2400" dirty="0"/>
                  <a:t>	    </a:t>
                </a:r>
                <a:r>
                  <a:rPr lang="hu-HU" sz="2400" dirty="0">
                    <a:solidFill>
                      <a:srgbClr val="FF0000"/>
                    </a:solidFill>
                  </a:rPr>
                  <a:t>A parancs végrehajtása </a:t>
                </a:r>
                <a:r>
                  <a:rPr lang="hu-HU" sz="2400" dirty="0" err="1">
                    <a:solidFill>
                      <a:srgbClr val="FF0000"/>
                    </a:solidFill>
                  </a:rPr>
                  <a:t>Ctrl+Shift+Enter</a:t>
                </a:r>
                <a:r>
                  <a:rPr lang="hu-HU" sz="2400" dirty="0">
                    <a:solidFill>
                      <a:srgbClr val="FF0000"/>
                    </a:solidFill>
                  </a:rPr>
                  <a:t> segítségével!</a:t>
                </a:r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0704" y="1131455"/>
                <a:ext cx="10848975" cy="5740400"/>
              </a:xfrm>
              <a:blipFill>
                <a:blip r:embed="rId3"/>
                <a:stretch>
                  <a:fillRect l="-899" t="-850" b="-10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>
            <a:extLst>
              <a:ext uri="{FF2B5EF4-FFF2-40B4-BE49-F238E27FC236}">
                <a16:creationId xmlns:a16="http://schemas.microsoft.com/office/drawing/2014/main" id="{9C1BC150-E329-4D05-B75C-6C9E4CEBEF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527" y="857845"/>
            <a:ext cx="3429000" cy="19907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CBFEB5F-A2BA-491D-A1F1-21F638C114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632" y="4310495"/>
            <a:ext cx="8743950" cy="196215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C84CAAB9-CAC6-49BD-9EC0-DC759F258D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505" y="1313664"/>
            <a:ext cx="1085182" cy="1079086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17774575-FEA4-45ED-86D8-37A939BF66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57961" y="6223961"/>
            <a:ext cx="634039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8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51539" y="232508"/>
            <a:ext cx="9315450" cy="1325563"/>
          </a:xfrm>
        </p:spPr>
        <p:txBody>
          <a:bodyPr/>
          <a:lstStyle/>
          <a:p>
            <a:r>
              <a:rPr lang="hu-HU" dirty="0"/>
              <a:t>Mátrixműveletek/1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647459" y="1223963"/>
                <a:ext cx="10195780" cy="5064991"/>
              </a:xfrm>
            </p:spPr>
            <p:txBody>
              <a:bodyPr>
                <a:normAutofit/>
              </a:bodyPr>
              <a:lstStyle/>
              <a:p>
                <a:pPr marL="180975" indent="-180975" algn="just">
                  <a:buNone/>
                </a:pPr>
                <a:r>
                  <a:rPr lang="hu-HU" sz="2400" i="1" dirty="0"/>
                  <a:t>Megjegyzés</a:t>
                </a:r>
                <a:r>
                  <a:rPr lang="hu-HU" sz="2400" dirty="0"/>
                  <a:t>: A vektorok speciális, egy sorból vagy oszlopból álló mátrixok, így a vektorok összegére, különbségére, skalárral vett szorzatára ill. lineáris kombinációjára vonatkozó műveletek a mátrixok esetében is hasonlóan hajthatók végre. </a:t>
                </a:r>
              </a:p>
              <a:p>
                <a:pPr marL="180975" indent="-180975" algn="just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:r>
                  <a:rPr lang="hu-HU" sz="2400" i="1" dirty="0"/>
                  <a:t>Összeg-, különbségmátrix</a:t>
                </a:r>
                <a:r>
                  <a:rPr lang="hu-HU" sz="2400" dirty="0"/>
                  <a:t>: Elemei az azonos típusú mátrixok megfelelő elemeinek összege, különbsége.</a:t>
                </a:r>
              </a:p>
              <a:p>
                <a:pPr marL="0" indent="0">
                  <a:spcBef>
                    <a:spcPts val="18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i="1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hu-HU" sz="2400" dirty="0"/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hu-HU" sz="2400" i="1" dirty="0"/>
                  <a:t>Mátrix skalárszorosa:</a:t>
                </a:r>
                <a:r>
                  <a:rPr lang="hu-HU" sz="2400" dirty="0"/>
                  <a:t> Elemei a mátrix elemeinek skalárszorosa.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i="1">
                          <a:latin typeface="Cambria Math" panose="02040503050406030204" pitchFamily="18" charset="0"/>
                        </a:rPr>
                        <m:t>3∙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−15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hu-HU" sz="2400" dirty="0"/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47459" y="1223963"/>
                <a:ext cx="10195780" cy="5064991"/>
              </a:xfrm>
              <a:blipFill>
                <a:blip r:embed="rId2"/>
                <a:stretch>
                  <a:fillRect l="-897" t="-963" r="-89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>
            <a:extLst>
              <a:ext uri="{FF2B5EF4-FFF2-40B4-BE49-F238E27FC236}">
                <a16:creationId xmlns:a16="http://schemas.microsoft.com/office/drawing/2014/main" id="{FD36A327-5D4A-4D6C-9662-E0D3A9BE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37" y="1324426"/>
            <a:ext cx="1085182" cy="107908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142AAA-F633-4EAE-BA9A-69E534E17B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8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2700"/>
            <a:ext cx="9315450" cy="1325563"/>
          </a:xfrm>
        </p:spPr>
        <p:txBody>
          <a:bodyPr/>
          <a:lstStyle/>
          <a:p>
            <a:r>
              <a:rPr lang="hu-HU" dirty="0"/>
              <a:t>Mátrixműveletek/2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934308" y="1338263"/>
                <a:ext cx="10146323" cy="5507037"/>
              </a:xfrm>
            </p:spPr>
            <p:txBody>
              <a:bodyPr>
                <a:normAutofit/>
              </a:bodyPr>
              <a:lstStyle/>
              <a:p>
                <a:pPr marL="180975" indent="-180975" algn="just">
                  <a:buNone/>
                </a:pPr>
                <a:r>
                  <a:rPr lang="hu-HU" sz="2400" i="1" dirty="0"/>
                  <a:t>Mátrix szorzása vektorral:</a:t>
                </a:r>
                <a:r>
                  <a:rPr lang="hu-HU" sz="2400" dirty="0"/>
                  <a:t> Meg kell különböztetni a vektorral vett baloldali és jobboldali szorzást. Balról csak megfelelő típusú sorvektorral, jobbról csak megfelelő típusú oszlopvektorral lehet szorozni. Az első esetben az eredmény sorvektor, a második esetben oszlopvektor.</a:t>
                </a:r>
              </a:p>
              <a:p>
                <a:pPr marL="0" indent="0" algn="just">
                  <a:lnSpc>
                    <a:spcPct val="107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</m:t>
                      </m:r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385623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hu-HU" sz="2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hu-HU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hu-HU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</m:oMath>
                  </m:oMathPara>
                </a14:m>
                <a:endParaRPr lang="hu-H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:r>
                  <a:rPr lang="hu-HU" sz="2400" dirty="0"/>
                  <a:t>Érdemes szorzásnál a Falk sémát alkalmazni:</a:t>
                </a:r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34308" y="1338263"/>
                <a:ext cx="10146323" cy="5507037"/>
              </a:xfrm>
              <a:blipFill>
                <a:blip r:embed="rId2"/>
                <a:stretch>
                  <a:fillRect l="-901" t="-886" r="-90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áblázat 9">
                <a:extLst>
                  <a:ext uri="{FF2B5EF4-FFF2-40B4-BE49-F238E27FC236}">
                    <a16:creationId xmlns:a16="http://schemas.microsoft.com/office/drawing/2014/main" id="{B43C0903-986A-4807-9AF0-F95444627EF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521676"/>
                  </p:ext>
                </p:extLst>
              </p:nvPr>
            </p:nvGraphicFramePr>
            <p:xfrm>
              <a:off x="4015422" y="4543425"/>
              <a:ext cx="4471353" cy="1859829"/>
            </p:xfrm>
            <a:graphic>
              <a:graphicData uri="http://schemas.openxmlformats.org/drawingml/2006/table">
                <a:tbl>
                  <a:tblPr/>
                  <a:tblGrid>
                    <a:gridCol w="2168949">
                      <a:extLst>
                        <a:ext uri="{9D8B030D-6E8A-4147-A177-3AD203B41FA5}">
                          <a16:colId xmlns:a16="http://schemas.microsoft.com/office/drawing/2014/main" val="2751316674"/>
                        </a:ext>
                      </a:extLst>
                    </a:gridCol>
                    <a:gridCol w="1480780">
                      <a:extLst>
                        <a:ext uri="{9D8B030D-6E8A-4147-A177-3AD203B41FA5}">
                          <a16:colId xmlns:a16="http://schemas.microsoft.com/office/drawing/2014/main" val="1377004061"/>
                        </a:ext>
                      </a:extLst>
                    </a:gridCol>
                    <a:gridCol w="821624">
                      <a:extLst>
                        <a:ext uri="{9D8B030D-6E8A-4147-A177-3AD203B41FA5}">
                          <a16:colId xmlns:a16="http://schemas.microsoft.com/office/drawing/2014/main" val="1415956446"/>
                        </a:ext>
                      </a:extLst>
                    </a:gridCol>
                  </a:tblGrid>
                  <a:tr h="816934">
                    <a:tc rowSpan="2"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4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hu-HU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∙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4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hu-HU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hu-HU" sz="20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hu-HU" sz="2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hu-HU" sz="20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4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0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29081803"/>
                      </a:ext>
                    </a:extLst>
                  </a:tr>
                  <a:tr h="1042895">
                    <a:tc vMerge="1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4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0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4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400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4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9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4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−3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0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028153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áblázat 9">
                <a:extLst>
                  <a:ext uri="{FF2B5EF4-FFF2-40B4-BE49-F238E27FC236}">
                    <a16:creationId xmlns:a16="http://schemas.microsoft.com/office/drawing/2014/main" id="{B43C0903-986A-4807-9AF0-F95444627EF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521676"/>
                  </p:ext>
                </p:extLst>
              </p:nvPr>
            </p:nvGraphicFramePr>
            <p:xfrm>
              <a:off x="4015422" y="4543425"/>
              <a:ext cx="4471353" cy="1859829"/>
            </p:xfrm>
            <a:graphic>
              <a:graphicData uri="http://schemas.openxmlformats.org/drawingml/2006/table">
                <a:tbl>
                  <a:tblPr/>
                  <a:tblGrid>
                    <a:gridCol w="2168949">
                      <a:extLst>
                        <a:ext uri="{9D8B030D-6E8A-4147-A177-3AD203B41FA5}">
                          <a16:colId xmlns:a16="http://schemas.microsoft.com/office/drawing/2014/main" val="2751316674"/>
                        </a:ext>
                      </a:extLst>
                    </a:gridCol>
                    <a:gridCol w="1480780">
                      <a:extLst>
                        <a:ext uri="{9D8B030D-6E8A-4147-A177-3AD203B41FA5}">
                          <a16:colId xmlns:a16="http://schemas.microsoft.com/office/drawing/2014/main" val="1377004061"/>
                        </a:ext>
                      </a:extLst>
                    </a:gridCol>
                    <a:gridCol w="821624">
                      <a:extLst>
                        <a:ext uri="{9D8B030D-6E8A-4147-A177-3AD203B41FA5}">
                          <a16:colId xmlns:a16="http://schemas.microsoft.com/office/drawing/2014/main" val="1415956446"/>
                        </a:ext>
                      </a:extLst>
                    </a:gridCol>
                  </a:tblGrid>
                  <a:tr h="816934">
                    <a:tc rowSpan="2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r="-106162" b="-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hu-HU" sz="2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hu-HU" sz="20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44444" r="-741" b="-1291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29081803"/>
                      </a:ext>
                    </a:extLst>
                  </a:tr>
                  <a:tr h="1042895">
                    <a:tc vMerge="1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l="-146914" t="-77907" r="-55967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l="-444444" t="-77907" r="-741" b="-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028153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Kép 3">
            <a:extLst>
              <a:ext uri="{FF2B5EF4-FFF2-40B4-BE49-F238E27FC236}">
                <a16:creationId xmlns:a16="http://schemas.microsoft.com/office/drawing/2014/main" id="{D9037C4B-E6BA-45B2-86EA-6B593C222B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948" y="1236503"/>
            <a:ext cx="1085182" cy="107908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A1F561D1-DCFF-4956-BC63-BA4CB6F534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54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43808" y="232508"/>
            <a:ext cx="9315450" cy="1325563"/>
          </a:xfrm>
        </p:spPr>
        <p:txBody>
          <a:bodyPr/>
          <a:lstStyle/>
          <a:p>
            <a:r>
              <a:rPr lang="hu-HU" dirty="0"/>
              <a:t>Mátrixműveletek/3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547446" y="1338263"/>
                <a:ext cx="10559562" cy="5431814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hu-HU" sz="24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Mátrixok szorzata</a:t>
                </a:r>
                <a:r>
                  <a:rPr lang="hu-HU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Megfelelő típusú mátrixokat lehet csak összeszorozni:</a:t>
                </a:r>
                <a:endParaRPr lang="hu-HU" sz="24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80975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  <m:sub>
                        <m:r>
                          <a:rPr lang="hu-HU" sz="2400" i="1">
                            <a:solidFill>
                              <a:srgbClr val="385623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hu-HU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hu-HU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hu-HU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𝑩</m:t>
                        </m:r>
                      </m:e>
                      <m:sub>
                        <m:r>
                          <a:rPr lang="hu-HU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hu-HU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hu-HU" sz="2400" i="1">
                            <a:solidFill>
                              <a:srgbClr val="385623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hu-HU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</m:e>
                      <m:sub>
                        <m:r>
                          <a:rPr lang="hu-HU" sz="2400" i="1">
                            <a:solidFill>
                              <a:srgbClr val="385623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hu-HU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hu-HU" sz="2400" i="1">
                            <a:solidFill>
                              <a:srgbClr val="385623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hu-HU" sz="2400" dirty="0">
                    <a:ea typeface="Times New Roman" panose="02020603050405020304" pitchFamily="18" charset="0"/>
                  </a:rPr>
                  <a:t>. A szorzás általában nem kommutatív, sőt fordított sorrendben nem is végrehajtható. (Kommutatív a szorzás a négyzetes mátrix inverzével való megszorzása esetén.) A szorzatmátrix elemei a szorzó és szorzandó mátrixok megfelelő sor- és </a:t>
                </a:r>
                <a:r>
                  <a:rPr lang="hu-HU" sz="2400" dirty="0" err="1">
                    <a:ea typeface="Times New Roman" panose="02020603050405020304" pitchFamily="18" charset="0"/>
                  </a:rPr>
                  <a:t>oszlopvektorainak</a:t>
                </a:r>
                <a:r>
                  <a:rPr lang="hu-HU" sz="2400" dirty="0">
                    <a:ea typeface="Times New Roman" panose="02020603050405020304" pitchFamily="18" charset="0"/>
                  </a:rPr>
                  <a:t> skaláris szorzata. Itt is érdemes alkalmazni a Falk sémát:</a:t>
                </a:r>
                <a:endParaRPr lang="hu-HU" sz="2400" dirty="0"/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47446" y="1338263"/>
                <a:ext cx="10559562" cy="5431814"/>
              </a:xfrm>
              <a:blipFill>
                <a:blip r:embed="rId2"/>
                <a:stretch>
                  <a:fillRect l="-924" t="-1010" r="-86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áblázat 3">
                <a:extLst>
                  <a:ext uri="{FF2B5EF4-FFF2-40B4-BE49-F238E27FC236}">
                    <a16:creationId xmlns:a16="http://schemas.microsoft.com/office/drawing/2014/main" id="{DD23A814-3DC8-40E4-B624-61ABD7B9753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228089"/>
                  </p:ext>
                </p:extLst>
              </p:nvPr>
            </p:nvGraphicFramePr>
            <p:xfrm>
              <a:off x="2543174" y="3955193"/>
              <a:ext cx="7105649" cy="2584926"/>
            </p:xfrm>
            <a:graphic>
              <a:graphicData uri="http://schemas.openxmlformats.org/drawingml/2006/table">
                <a:tbl>
                  <a:tblPr/>
                  <a:tblGrid>
                    <a:gridCol w="3473841">
                      <a:extLst>
                        <a:ext uri="{9D8B030D-6E8A-4147-A177-3AD203B41FA5}">
                          <a16:colId xmlns:a16="http://schemas.microsoft.com/office/drawing/2014/main" val="583922530"/>
                        </a:ext>
                      </a:extLst>
                    </a:gridCol>
                    <a:gridCol w="1815904">
                      <a:extLst>
                        <a:ext uri="{9D8B030D-6E8A-4147-A177-3AD203B41FA5}">
                          <a16:colId xmlns:a16="http://schemas.microsoft.com/office/drawing/2014/main" val="4228751225"/>
                        </a:ext>
                      </a:extLst>
                    </a:gridCol>
                    <a:gridCol w="1815904">
                      <a:extLst>
                        <a:ext uri="{9D8B030D-6E8A-4147-A177-3AD203B41FA5}">
                          <a16:colId xmlns:a16="http://schemas.microsoft.com/office/drawing/2014/main" val="789989259"/>
                        </a:ext>
                      </a:extLst>
                    </a:gridCol>
                  </a:tblGrid>
                  <a:tr h="1134846">
                    <a:tc rowSpan="2"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hu-HU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∙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hu-HU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hu-HU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hu-H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hu-HU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3842452"/>
                      </a:ext>
                    </a:extLst>
                  </a:tr>
                  <a:tr h="1450080">
                    <a:tc vMerge="1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indent="24765"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hu-HU" sz="28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hu-HU" sz="2800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9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−4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−3</m:t>
                                          </m:r>
                                        </m:e>
                                        <m:e>
                                          <m:r>
                                            <a:rPr lang="hu-HU" sz="2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hu-HU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452223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áblázat 3">
                <a:extLst>
                  <a:ext uri="{FF2B5EF4-FFF2-40B4-BE49-F238E27FC236}">
                    <a16:creationId xmlns:a16="http://schemas.microsoft.com/office/drawing/2014/main" id="{DD23A814-3DC8-40E4-B624-61ABD7B9753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228089"/>
                  </p:ext>
                </p:extLst>
              </p:nvPr>
            </p:nvGraphicFramePr>
            <p:xfrm>
              <a:off x="2543174" y="3955193"/>
              <a:ext cx="7105649" cy="2584926"/>
            </p:xfrm>
            <a:graphic>
              <a:graphicData uri="http://schemas.openxmlformats.org/drawingml/2006/table">
                <a:tbl>
                  <a:tblPr/>
                  <a:tblGrid>
                    <a:gridCol w="3473841">
                      <a:extLst>
                        <a:ext uri="{9D8B030D-6E8A-4147-A177-3AD203B41FA5}">
                          <a16:colId xmlns:a16="http://schemas.microsoft.com/office/drawing/2014/main" val="583922530"/>
                        </a:ext>
                      </a:extLst>
                    </a:gridCol>
                    <a:gridCol w="1815904">
                      <a:extLst>
                        <a:ext uri="{9D8B030D-6E8A-4147-A177-3AD203B41FA5}">
                          <a16:colId xmlns:a16="http://schemas.microsoft.com/office/drawing/2014/main" val="4228751225"/>
                        </a:ext>
                      </a:extLst>
                    </a:gridCol>
                    <a:gridCol w="1815904">
                      <a:extLst>
                        <a:ext uri="{9D8B030D-6E8A-4147-A177-3AD203B41FA5}">
                          <a16:colId xmlns:a16="http://schemas.microsoft.com/office/drawing/2014/main" val="789989259"/>
                        </a:ext>
                      </a:extLst>
                    </a:gridCol>
                  </a:tblGrid>
                  <a:tr h="1134846">
                    <a:tc rowSpan="2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r="-104737" b="-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hu-H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hu-HU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91275" r="-336" b="-1278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842452"/>
                      </a:ext>
                    </a:extLst>
                  </a:tr>
                  <a:tr h="1450080">
                    <a:tc vMerge="1"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l="-191275" t="-78571" r="-100336" b="-4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hu-HU"/>
                        </a:p>
                      </a:txBody>
                      <a:tcPr marL="44450" marR="4445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l="-291275" t="-78571" r="-336" b="-4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452223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Kép 4">
            <a:extLst>
              <a:ext uri="{FF2B5EF4-FFF2-40B4-BE49-F238E27FC236}">
                <a16:creationId xmlns:a16="http://schemas.microsoft.com/office/drawing/2014/main" id="{B7F6C513-A2CB-4322-A558-4F141B5F72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467" y="1295647"/>
            <a:ext cx="1085182" cy="107908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D2DF8A3F-C33F-44E9-8DE3-0FF9D2D554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98845" y="6221610"/>
            <a:ext cx="593155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3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31731" y="197339"/>
            <a:ext cx="9315450" cy="1325563"/>
          </a:xfrm>
        </p:spPr>
        <p:txBody>
          <a:bodyPr/>
          <a:lstStyle/>
          <a:p>
            <a:pPr marL="1792288" indent="-1792288"/>
            <a:r>
              <a:rPr lang="hu-HU" dirty="0"/>
              <a:t>Ágazati kapcsolatok mérlege (ÁKM)/1</a:t>
            </a:r>
            <a:br>
              <a:rPr lang="hu-HU" dirty="0"/>
            </a:br>
            <a:r>
              <a:rPr lang="hu-HU" sz="3200" i="1" dirty="0"/>
              <a:t>(Input-Output-</a:t>
            </a:r>
            <a:r>
              <a:rPr lang="hu-HU" sz="3200" i="1" dirty="0" err="1"/>
              <a:t>Analysis</a:t>
            </a:r>
            <a:r>
              <a:rPr lang="hu-HU" sz="3200" i="1" dirty="0"/>
              <a:t>)</a:t>
            </a:r>
            <a:endParaRPr lang="hu-HU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482970" y="1601467"/>
                <a:ext cx="9964616" cy="551151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hu-HU" sz="2400" dirty="0"/>
                  <a:t>Egy országban a nemzetgazdaságot 3 szektor jeleníti meg: ipar, mezőgazdaság, szolgáltatás</a:t>
                </a:r>
                <a:r>
                  <a:rPr lang="hu-HU" sz="2400" i="1" dirty="0"/>
                  <a:t>. Nettó termelésük </a:t>
                </a:r>
                <a:r>
                  <a:rPr lang="hu-HU" sz="2400" i="1" dirty="0" err="1"/>
                  <a:t>vektora</a:t>
                </a:r>
                <a:r>
                  <a:rPr lang="hu-HU" sz="2400" i="1" dirty="0"/>
                  <a:t>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lang="hu-HU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hu-H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hu-H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20</m:t>
                                  </m:r>
                                </m:e>
                                <m:e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30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hu-HU" sz="24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hu-HU" sz="2400" b="1" dirty="0"/>
                  <a:t> </a:t>
                </a:r>
                <a:r>
                  <a:rPr lang="hu-HU" sz="2400" dirty="0"/>
                  <a:t>md $.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hu-HU" sz="2400" dirty="0"/>
                  <a:t>A szektoroknak viszont van saját és kölcsönös fogyasztásuk is. Ezeket a kapcsolatokat adja meg a </a:t>
                </a:r>
                <a:r>
                  <a:rPr lang="hu-HU" sz="2400" i="1" dirty="0"/>
                  <a:t>közvetlen ráfordítások mátrixa</a:t>
                </a:r>
                <a:r>
                  <a:rPr lang="hu-HU" sz="2400" dirty="0"/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,20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0,15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0,47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0,40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0,40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0,05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0,075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0,30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0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hu-HU" sz="2400" dirty="0"/>
              </a:p>
              <a:p>
                <a:pPr marL="1081088" indent="-1081088" algn="just">
                  <a:buNone/>
                </a:pPr>
                <a:r>
                  <a:rPr lang="hu-HU" sz="2400" b="1" i="1" dirty="0"/>
                  <a:t>A</a:t>
                </a:r>
                <a:r>
                  <a:rPr lang="hu-HU" sz="2400" dirty="0"/>
                  <a:t> mátrix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hu-HU" sz="24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hu-HU" sz="2400" dirty="0"/>
                  <a:t> eleme megmutatja, hogy a </a:t>
                </a:r>
                <a:r>
                  <a:rPr lang="hu-HU" sz="2400" i="1" dirty="0"/>
                  <a:t>j</a:t>
                </a:r>
                <a:r>
                  <a:rPr lang="hu-HU" sz="2400" dirty="0"/>
                  <a:t>-</a:t>
                </a:r>
                <a:r>
                  <a:rPr lang="hu-HU" sz="2400" dirty="0" err="1"/>
                  <a:t>edik</a:t>
                </a:r>
                <a:r>
                  <a:rPr lang="hu-HU" sz="2400" dirty="0"/>
                  <a:t> szektor egy md dollárjának előállításához mennyi érték szükséges az </a:t>
                </a:r>
                <a:r>
                  <a:rPr lang="hu-HU" sz="2400" i="1" dirty="0"/>
                  <a:t>i</a:t>
                </a:r>
                <a:r>
                  <a:rPr lang="hu-HU" sz="2400" dirty="0"/>
                  <a:t>-</a:t>
                </a:r>
                <a:r>
                  <a:rPr lang="hu-HU" sz="2400" dirty="0" err="1"/>
                  <a:t>edik</a:t>
                </a:r>
                <a:r>
                  <a:rPr lang="hu-HU" sz="2400" dirty="0"/>
                  <a:t> szektorból. A sorok kibocsájtásokat, az oszlopok ráfordításokat mutatnak.  </a:t>
                </a:r>
              </a:p>
              <a:p>
                <a:pPr marL="1081088" indent="-1081088" algn="just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2970" y="1601467"/>
                <a:ext cx="9964616" cy="5511510"/>
              </a:xfrm>
              <a:blipFill>
                <a:blip r:embed="rId2"/>
                <a:stretch>
                  <a:fillRect l="-917" t="-885" r="-91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263E6779-3385-4314-A1C2-7B7BF6C28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35" y="1327547"/>
            <a:ext cx="1154906" cy="115490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1C41C45-D0DA-44C6-AAD0-87C39B0677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961" y="6223961"/>
            <a:ext cx="634039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38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1A9FD44-2580-46D7-BCF6-ED31803F7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Bevezetés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1C809049-3246-4998-A7B4-FDD59E1A2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Hogy mi a Mátrix?</a:t>
            </a:r>
          </a:p>
          <a:p>
            <a:endParaRPr lang="hu-HU" dirty="0"/>
          </a:p>
        </p:txBody>
      </p:sp>
      <p:pic>
        <p:nvPicPr>
          <p:cNvPr id="7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2AA0B0DF-ABC4-4A5A-9A08-8FC189C6C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35" y="1327547"/>
            <a:ext cx="1154906" cy="115490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BB840403-E6B6-496F-A238-F0B03CBF58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302837" y="6003188"/>
            <a:ext cx="631142" cy="637018"/>
          </a:xfrm>
          <a:prstGeom prst="rect">
            <a:avLst/>
          </a:prstGeom>
        </p:spPr>
      </p:pic>
      <p:pic>
        <p:nvPicPr>
          <p:cNvPr id="9" name="Mi a martix 1">
            <a:hlinkClick r:id="" action="ppaction://media"/>
            <a:extLst>
              <a:ext uri="{FF2B5EF4-FFF2-40B4-BE49-F238E27FC236}">
                <a16:creationId xmlns:a16="http://schemas.microsoft.com/office/drawing/2014/main" id="{CC02EC21-F9B3-48C1-8A15-9E20A01160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88918" y="2634752"/>
            <a:ext cx="8658225" cy="359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7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65317" y="339512"/>
            <a:ext cx="9315450" cy="775854"/>
          </a:xfrm>
        </p:spPr>
        <p:txBody>
          <a:bodyPr>
            <a:normAutofit fontScale="90000"/>
          </a:bodyPr>
          <a:lstStyle/>
          <a:p>
            <a:pPr marL="1792288" indent="-1792288"/>
            <a:r>
              <a:rPr lang="hu-HU" dirty="0"/>
              <a:t>ÁKM/2</a:t>
            </a:r>
            <a:br>
              <a:rPr lang="hu-HU" dirty="0"/>
            </a:br>
            <a:endParaRPr lang="hu-HU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424354" y="1176821"/>
                <a:ext cx="10322169" cy="5468907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  <a:tabLst>
                    <a:tab pos="9420225" algn="l"/>
                  </a:tabLst>
                </a:pPr>
                <a:r>
                  <a:rPr lang="hu-HU" sz="2400" dirty="0"/>
                  <a:t>Jelölje </a:t>
                </a:r>
                <a14:m>
                  <m:oMath xmlns:m="http://schemas.openxmlformats.org/officeDocument/2006/math"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hu-HU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hu-H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hu-H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hu-HU" sz="24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hu-HU" sz="24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hu-HU" sz="2400" b="1" dirty="0"/>
                  <a:t> </a:t>
                </a:r>
                <a:r>
                  <a:rPr lang="hu-HU" sz="2400" dirty="0"/>
                  <a:t>a </a:t>
                </a:r>
                <a:r>
                  <a:rPr lang="hu-HU" sz="2400" i="1" dirty="0"/>
                  <a:t>bruttó termelést</a:t>
                </a:r>
                <a:r>
                  <a:rPr lang="hu-HU" sz="2400" dirty="0"/>
                  <a:t>, azaz akkora értékeket, amelyek elegendők a szektor saját igényeit, a másik két szektor igényeit, valamint a meghatározott nettó kibocsájtást is kielégíteni.</a:t>
                </a:r>
              </a:p>
              <a:p>
                <a:pPr marL="0" indent="0" algn="just">
                  <a:buNone/>
                </a:pPr>
                <a:r>
                  <a:rPr lang="hu-HU" sz="2400" dirty="0"/>
                  <a:t>A gazdaság </a:t>
                </a:r>
                <a:r>
                  <a:rPr lang="hu-HU" sz="2400" i="1" dirty="0"/>
                  <a:t>szektormérlegének egyenlet</a:t>
                </a:r>
                <a:r>
                  <a:rPr lang="hu-HU" sz="2400" dirty="0"/>
                  <a:t>ét az alábbi </a:t>
                </a:r>
                <a:r>
                  <a:rPr lang="hu-HU" sz="2400" i="1" dirty="0"/>
                  <a:t>vektoregyenlet</a:t>
                </a:r>
                <a:r>
                  <a:rPr lang="hu-HU" sz="2400" dirty="0"/>
                  <a:t> fejezi ki: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hu-HU" sz="2400" b="1" dirty="0"/>
              </a:p>
              <a:p>
                <a:pPr marL="0" indent="0" algn="just">
                  <a:buNone/>
                </a:pPr>
                <a:endParaRPr lang="hu-HU" sz="2400" dirty="0"/>
              </a:p>
              <a:p>
                <a:pPr marL="0" indent="0" algn="just">
                  <a:buNone/>
                </a:pPr>
                <a:endParaRPr lang="hu-HU" sz="2400" dirty="0"/>
              </a:p>
              <a:p>
                <a:pPr marL="0" indent="0" algn="just">
                  <a:buNone/>
                </a:pPr>
                <a:r>
                  <a:rPr lang="hu-HU" sz="2400" dirty="0"/>
                  <a:t>Átrendezve: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hu-HU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hu-HU" sz="2400" b="1" i="1" smtClean="0">
                            <a:latin typeface="Cambria Math" panose="02040503050406030204" pitchFamily="18" charset="0"/>
                          </a:rPr>
                          <m:t>𝑬</m:t>
                        </m:r>
                        <m:r>
                          <a:rPr lang="hu-HU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hu-HU" sz="24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  <m:r>
                      <a:rPr lang="hu-HU" sz="2400" b="0" i="1" smtClean="0">
                        <a:latin typeface="Cambria Math" panose="02040503050406030204" pitchFamily="18" charset="0"/>
                      </a:rPr>
                      <m:t>∙</m:t>
                    </m:r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lang="hu-HU" sz="2400" b="0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hu-HU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hu-H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a:rPr lang="hu-H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hu-H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r>
                      <a:rPr lang="hu-H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hu-H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hu-H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hu-H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𝑬</m:t>
                            </m:r>
                            <m:r>
                              <a:rPr lang="hu-H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hu-H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𝑨</m:t>
                            </m:r>
                          </m:e>
                        </m:d>
                      </m:e>
                      <m:sup>
                        <m:r>
                          <a:rPr lang="hu-H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hu-H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hu-H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hu-H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𝒚</m:t>
                    </m:r>
                  </m:oMath>
                </a14:m>
                <a:endParaRPr lang="hu-HU" sz="2400" b="1" dirty="0">
                  <a:ea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hu-HU" sz="2400" i="1" u="sng" dirty="0"/>
              </a:p>
              <a:p>
                <a:pPr marL="0" indent="0" algn="just">
                  <a:buNone/>
                </a:pPr>
                <a:endParaRPr lang="hu-HU" sz="2400" i="1" u="sng" dirty="0"/>
              </a:p>
              <a:p>
                <a:pPr marL="0" indent="0" algn="just">
                  <a:buNone/>
                </a:pPr>
                <a:r>
                  <a:rPr lang="hu-HU" sz="2400" i="1" u="sng" dirty="0"/>
                  <a:t>Feladat:</a:t>
                </a:r>
                <a:r>
                  <a:rPr lang="hu-HU" sz="2400" i="1" dirty="0"/>
                  <a:t> Határozza meg a bruttó kibocsájtást </a:t>
                </a:r>
                <a:r>
                  <a:rPr lang="hu-HU" sz="2400" i="1" dirty="0" err="1"/>
                  <a:t>szektoronként</a:t>
                </a:r>
                <a:r>
                  <a:rPr lang="hu-HU" sz="2400" i="1" dirty="0"/>
                  <a:t> </a:t>
                </a:r>
                <a:br>
                  <a:rPr lang="hu-HU" sz="2400" i="1" dirty="0"/>
                </a:br>
                <a:r>
                  <a:rPr lang="hu-HU" sz="2400" i="1" dirty="0"/>
                  <a:t>és összesen!</a:t>
                </a:r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24354" y="1176821"/>
                <a:ext cx="10322169" cy="5468907"/>
              </a:xfrm>
              <a:blipFill>
                <a:blip r:embed="rId2"/>
                <a:stretch>
                  <a:fillRect l="-945" t="-892" r="-886" b="-758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Bal oldali kapcsos zárójel 3">
            <a:extLst>
              <a:ext uri="{FF2B5EF4-FFF2-40B4-BE49-F238E27FC236}">
                <a16:creationId xmlns:a16="http://schemas.microsoft.com/office/drawing/2014/main" id="{C7C5DA59-4905-46F2-BFEC-985A083671B2}"/>
              </a:ext>
            </a:extLst>
          </p:cNvPr>
          <p:cNvSpPr/>
          <p:nvPr/>
        </p:nvSpPr>
        <p:spPr>
          <a:xfrm rot="16200000">
            <a:off x="6703112" y="3508674"/>
            <a:ext cx="210128" cy="771235"/>
          </a:xfrm>
          <a:prstGeom prst="leftBrace">
            <a:avLst>
              <a:gd name="adj1" fmla="val 51576"/>
              <a:gd name="adj2" fmla="val 4991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4B9FE03-E989-457E-9E85-510E82D60791}"/>
              </a:ext>
            </a:extLst>
          </p:cNvPr>
          <p:cNvSpPr txBox="1"/>
          <p:nvPr/>
        </p:nvSpPr>
        <p:spPr>
          <a:xfrm>
            <a:off x="4987378" y="3999356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Bruttó</a:t>
            </a:r>
          </a:p>
          <a:p>
            <a:r>
              <a:rPr lang="hu-HU" dirty="0"/>
              <a:t>termelés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F7F9AC3-CF97-48C0-9AAB-F9647B69D5BA}"/>
              </a:ext>
            </a:extLst>
          </p:cNvPr>
          <p:cNvSpPr txBox="1"/>
          <p:nvPr/>
        </p:nvSpPr>
        <p:spPr>
          <a:xfrm>
            <a:off x="6235135" y="4016913"/>
            <a:ext cx="1146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Termelői</a:t>
            </a:r>
          </a:p>
          <a:p>
            <a:r>
              <a:rPr lang="hu-HU" dirty="0"/>
              <a:t>fogyasztás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B5DB44E3-56DF-4A25-A1F2-67AACEEB5D2A}"/>
              </a:ext>
            </a:extLst>
          </p:cNvPr>
          <p:cNvSpPr txBox="1"/>
          <p:nvPr/>
        </p:nvSpPr>
        <p:spPr>
          <a:xfrm>
            <a:off x="7638510" y="4016913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Nettó</a:t>
            </a:r>
          </a:p>
          <a:p>
            <a:r>
              <a:rPr lang="hu-HU" dirty="0"/>
              <a:t>termelés</a:t>
            </a:r>
          </a:p>
        </p:txBody>
      </p:sp>
      <p:cxnSp>
        <p:nvCxnSpPr>
          <p:cNvPr id="9" name="Egyenes összekötő nyíllal 8">
            <a:extLst>
              <a:ext uri="{FF2B5EF4-FFF2-40B4-BE49-F238E27FC236}">
                <a16:creationId xmlns:a16="http://schemas.microsoft.com/office/drawing/2014/main" id="{2061C6DB-540E-448C-9820-5BF215CCFD42}"/>
              </a:ext>
            </a:extLst>
          </p:cNvPr>
          <p:cNvCxnSpPr>
            <a:cxnSpLocks/>
          </p:cNvCxnSpPr>
          <p:nvPr/>
        </p:nvCxnSpPr>
        <p:spPr>
          <a:xfrm flipV="1">
            <a:off x="5768931" y="3687859"/>
            <a:ext cx="109483" cy="32905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Egyenes összekötő nyíllal 9">
            <a:extLst>
              <a:ext uri="{FF2B5EF4-FFF2-40B4-BE49-F238E27FC236}">
                <a16:creationId xmlns:a16="http://schemas.microsoft.com/office/drawing/2014/main" id="{445FF9F7-CC48-4274-A99C-662F86997259}"/>
              </a:ext>
            </a:extLst>
          </p:cNvPr>
          <p:cNvCxnSpPr>
            <a:cxnSpLocks/>
          </p:cNvCxnSpPr>
          <p:nvPr/>
        </p:nvCxnSpPr>
        <p:spPr>
          <a:xfrm flipH="1" flipV="1">
            <a:off x="7681677" y="3732945"/>
            <a:ext cx="177413" cy="32905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Bal oldali kapcsos zárójel 11">
            <a:extLst>
              <a:ext uri="{FF2B5EF4-FFF2-40B4-BE49-F238E27FC236}">
                <a16:creationId xmlns:a16="http://schemas.microsoft.com/office/drawing/2014/main" id="{C758971E-2848-4F81-8C2B-3C3E3B61E941}"/>
              </a:ext>
            </a:extLst>
          </p:cNvPr>
          <p:cNvSpPr/>
          <p:nvPr/>
        </p:nvSpPr>
        <p:spPr>
          <a:xfrm rot="16200000">
            <a:off x="7565733" y="4448151"/>
            <a:ext cx="145555" cy="1210178"/>
          </a:xfrm>
          <a:prstGeom prst="leftBrace">
            <a:avLst>
              <a:gd name="adj1" fmla="val 51576"/>
              <a:gd name="adj2" fmla="val 4991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BCAE05B-CFA9-499A-B601-4B61358CFF1B}"/>
              </a:ext>
            </a:extLst>
          </p:cNvPr>
          <p:cNvSpPr txBox="1"/>
          <p:nvPr/>
        </p:nvSpPr>
        <p:spPr>
          <a:xfrm>
            <a:off x="5563525" y="5126018"/>
            <a:ext cx="4149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err="1"/>
              <a:t>Leontief</a:t>
            </a:r>
            <a:r>
              <a:rPr lang="hu-HU" dirty="0"/>
              <a:t>-inverz, vagy teljes ráfordítások mátrixa (bővített újratermelés esetén mindig létezik)</a:t>
            </a:r>
          </a:p>
        </p:txBody>
      </p:sp>
      <p:pic>
        <p:nvPicPr>
          <p:cNvPr id="14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8775263E-977A-402C-83E4-F762A8DBA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35" y="1327547"/>
            <a:ext cx="1154906" cy="115490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F7DD80E2-7257-45A2-B159-450B09191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1043" y="6223961"/>
            <a:ext cx="634039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2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19210" y="393765"/>
            <a:ext cx="9315450" cy="775854"/>
          </a:xfrm>
        </p:spPr>
        <p:txBody>
          <a:bodyPr>
            <a:normAutofit fontScale="90000"/>
          </a:bodyPr>
          <a:lstStyle/>
          <a:p>
            <a:pPr marL="1792288" indent="-1792288"/>
            <a:r>
              <a:rPr lang="hu-HU" dirty="0"/>
              <a:t>ÁKM/3 - Megoldás</a:t>
            </a:r>
            <a:br>
              <a:rPr lang="hu-HU" dirty="0"/>
            </a:br>
            <a:endParaRPr lang="hu-HU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919210" y="1304925"/>
                <a:ext cx="9679862" cy="531495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2400"/>
                  </a:spcAft>
                  <a:buNone/>
                  <a:tabLst>
                    <a:tab pos="942022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,20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0,15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0,47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0,40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0,05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0,075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0,30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0,15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0,47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0,40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0,40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0,05</m:t>
                                </m:r>
                              </m:e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0,075</m:t>
                                </m:r>
                              </m:e>
                              <m:e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0,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hu-HU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hu-HU" sz="2400" b="1" dirty="0"/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hu-HU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hu-HU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hu-HU" sz="2400" b="1" i="1">
                                <a:latin typeface="Cambria Math" panose="02040503050406030204" pitchFamily="18" charset="0"/>
                              </a:rPr>
                              <m:t>𝑬</m:t>
                            </m:r>
                            <m:r>
                              <a:rPr lang="hu-HU" sz="24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hu-HU" sz="2400" b="1" i="1">
                                <a:latin typeface="Cambria Math" panose="02040503050406030204" pitchFamily="18" charset="0"/>
                              </a:rPr>
                              <m:t>𝑨</m:t>
                            </m:r>
                          </m:e>
                        </m:d>
                      </m:e>
                      <m:sup>
                        <m:r>
                          <a:rPr lang="hu-HU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hu-HU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hu-HU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1,50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,40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,24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1,34</m:t>
                              </m:r>
                            </m:e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2,15</m:t>
                              </m:r>
                            </m:e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1,23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0,25</m:t>
                              </m:r>
                            </m:e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0,26</m:t>
                              </m:r>
                            </m:e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</a:rPr>
                                <m:t>1,58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hu-HU" sz="2400" b="1" dirty="0"/>
                  <a:t> </a:t>
                </a:r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:endParaRPr lang="hu-HU" sz="2400" b="1" dirty="0"/>
              </a:p>
              <a:p>
                <a:pPr marL="1257300" indent="-1257300" algn="just">
                  <a:lnSpc>
                    <a:spcPct val="110000"/>
                  </a:lnSpc>
                  <a:spcBef>
                    <a:spcPts val="0"/>
                  </a:spcBef>
                  <a:buNone/>
                  <a:tabLst>
                    <a:tab pos="9420225" algn="l"/>
                  </a:tabLst>
                </a:pPr>
                <a14:m>
                  <m:oMath xmlns:m="http://schemas.openxmlformats.org/officeDocument/2006/math"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1,50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0,40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0,24</m:t>
                              </m:r>
                            </m:e>
                          </m:m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1,34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2,15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1,23</m:t>
                              </m:r>
                            </m:e>
                          </m:m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0,26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1,58</m:t>
                              </m:r>
                            </m:e>
                          </m:mr>
                        </m:m>
                      </m:e>
                    </m:d>
                    <m:r>
                      <a:rPr lang="hu-HU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begChr m:val="["/>
                        <m:endChr m:val="]"/>
                        <m:ctrlPr>
                          <a:rPr lang="hu-H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20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30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hu-HU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5,1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133,9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62,6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hu-HU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hu-HU" sz="2400" b="0" i="0" dirty="0">
                    <a:latin typeface="Cambria Math" panose="02040503050406030204" pitchFamily="18" charset="0"/>
                  </a:rPr>
                  <a:t>md $ az egyes szektorok bruttó kibocsájtása, míg a nemzetgazdaságé ezek összege, 271,6 md $.</a:t>
                </a:r>
                <a:endParaRPr lang="hu-HU" sz="2400" dirty="0"/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:endParaRPr lang="hu-HU" b="1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19210" y="1304925"/>
                <a:ext cx="9679862" cy="5314950"/>
              </a:xfrm>
              <a:blipFill>
                <a:blip r:embed="rId2"/>
                <a:stretch>
                  <a:fillRect r="-945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DE454FDA-ABF8-4241-A3CA-D813AE19C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89" y="1304925"/>
            <a:ext cx="1154906" cy="115490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D351E433-C6F5-4544-9FBC-27F16C38B5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0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01625" y="411350"/>
            <a:ext cx="9315450" cy="775854"/>
          </a:xfrm>
        </p:spPr>
        <p:txBody>
          <a:bodyPr>
            <a:normAutofit fontScale="90000"/>
          </a:bodyPr>
          <a:lstStyle/>
          <a:p>
            <a:pPr marL="1792288" indent="-1792288"/>
            <a:r>
              <a:rPr lang="hu-HU" dirty="0"/>
              <a:t>Előrejelzés ÁKM modell segítségével</a:t>
            </a:r>
            <a:br>
              <a:rPr lang="hu-HU" dirty="0"/>
            </a:br>
            <a:endParaRPr lang="hu-HU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644162" y="1556237"/>
                <a:ext cx="10357338" cy="5301763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  <a:tabLst>
                    <a:tab pos="9420225" algn="l"/>
                  </a:tabLst>
                </a:pPr>
                <a:r>
                  <a:rPr lang="hu-HU" sz="2400" dirty="0"/>
                  <a:t>Ha feltételezzük, hogy a </a:t>
                </a:r>
                <a:r>
                  <a:rPr lang="hu-HU" sz="2400" b="1" i="1" dirty="0" err="1"/>
                  <a:t>A</a:t>
                </a:r>
                <a:r>
                  <a:rPr lang="hu-HU" sz="2400" dirty="0"/>
                  <a:t>, a közvetlen ráfordítások mátrixa nem változik az adott három szektorra a következő évben, de az ipar nettó kibocsájtása10%-kal csökken, a mezőgazdaságé 5%-kal, a szolgáltatásoké pedig 20%-kal nő, akkor hogyan módosulnak a bruttó kibocsájtások </a:t>
                </a:r>
                <a:r>
                  <a:rPr lang="hu-HU" sz="2400" dirty="0" err="1"/>
                  <a:t>szektoronként</a:t>
                </a:r>
                <a:r>
                  <a:rPr lang="hu-HU" sz="2400" dirty="0"/>
                  <a:t> ill. az egész nemzetgazdaságban?</a:t>
                </a:r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:r>
                  <a:rPr lang="hu-HU" sz="2400" dirty="0"/>
                  <a:t>Tehát: </a:t>
                </a:r>
                <a14:m>
                  <m:oMath xmlns:m="http://schemas.openxmlformats.org/officeDocument/2006/math"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lang="hu-HU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hu-H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hu-H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e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e>
                                <m:e>
                                  <m:r>
                                    <a:rPr lang="hu-HU" sz="2400" b="0" i="1" smtClean="0">
                                      <a:latin typeface="Cambria Math" panose="02040503050406030204" pitchFamily="18" charset="0"/>
                                    </a:rPr>
                                    <m:t>36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hu-HU" sz="24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endParaRPr lang="hu-HU" sz="2400" b="1" dirty="0"/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:endParaRPr lang="hu-HU" sz="2400" b="1" dirty="0"/>
              </a:p>
              <a:p>
                <a:pPr marL="1257300" indent="-1257300" algn="just">
                  <a:lnSpc>
                    <a:spcPct val="110000"/>
                  </a:lnSpc>
                  <a:spcBef>
                    <a:spcPts val="0"/>
                  </a:spcBef>
                  <a:buNone/>
                  <a:tabLst>
                    <a:tab pos="9420225" algn="l"/>
                  </a:tabLst>
                </a:pPr>
                <a14:m>
                  <m:oMath xmlns:m="http://schemas.openxmlformats.org/officeDocument/2006/math"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hu-HU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1,50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0,40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0,24</m:t>
                              </m:r>
                            </m:e>
                          </m:m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1,34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2,15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1,23</m:t>
                              </m:r>
                            </m:e>
                          </m:mr>
                          <m:m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0,26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1,58</m:t>
                              </m:r>
                            </m:e>
                          </m:mr>
                        </m:m>
                      </m:e>
                    </m:d>
                    <m:r>
                      <a:rPr lang="hu-HU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begChr m:val="["/>
                        <m:endChr m:val="]"/>
                        <m:ctrlPr>
                          <a:rPr lang="hu-H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36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21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hu-HU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hu-H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0,9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138,0</m:t>
                              </m:r>
                            </m:e>
                          </m:mr>
                          <m:mr>
                            <m:e>
                              <m:r>
                                <a:rPr lang="hu-H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71,3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hu-HU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hu-HU" sz="2400" b="0" i="0" dirty="0">
                    <a:latin typeface="Cambria Math" panose="02040503050406030204" pitchFamily="18" charset="0"/>
                  </a:rPr>
                  <a:t>md $ az egyes szektorok bruttó kibocsájtása, míg a nemzetgazdaságé ezek összege, 280,21 md $. A nemzetgazdaság 3,19%-kal nőtt.</a:t>
                </a:r>
                <a:endParaRPr lang="hu-HU" sz="2400" dirty="0"/>
              </a:p>
              <a:p>
                <a:pPr marL="0" indent="0" algn="just">
                  <a:buNone/>
                  <a:tabLst>
                    <a:tab pos="9420225" algn="l"/>
                  </a:tabLst>
                </a:pPr>
                <a:endParaRPr lang="hu-HU" sz="2400" b="1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44162" y="1556237"/>
                <a:ext cx="10357338" cy="5301763"/>
              </a:xfrm>
              <a:blipFill>
                <a:blip r:embed="rId2"/>
                <a:stretch>
                  <a:fillRect l="-942" t="-920" r="-883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F1EACF69-E96C-4A66-A5F1-5C86322A3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89" y="1304925"/>
            <a:ext cx="1154906" cy="115490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16FCF809-D487-4EBA-AC80-8E286532DA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8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93277" y="407193"/>
            <a:ext cx="9315450" cy="1325563"/>
          </a:xfrm>
        </p:spPr>
        <p:txBody>
          <a:bodyPr/>
          <a:lstStyle/>
          <a:p>
            <a:r>
              <a:rPr lang="hu-HU" dirty="0"/>
              <a:t>Összegzés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62175" y="5355081"/>
            <a:ext cx="8267700" cy="7048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3200" dirty="0">
                <a:solidFill>
                  <a:srgbClr val="FF0000"/>
                </a:solidFill>
              </a:rPr>
              <a:t>Remélem, most már mindenki </a:t>
            </a:r>
            <a:r>
              <a:rPr lang="hu-HU" sz="3200" dirty="0" err="1">
                <a:solidFill>
                  <a:srgbClr val="FF0000"/>
                </a:solidFill>
              </a:rPr>
              <a:t>Neoval</a:t>
            </a:r>
            <a:r>
              <a:rPr lang="hu-HU" sz="3200" dirty="0">
                <a:solidFill>
                  <a:srgbClr val="FF0000"/>
                </a:solidFill>
              </a:rPr>
              <a:t> ért egyet!</a:t>
            </a:r>
          </a:p>
        </p:txBody>
      </p:sp>
      <p:pic>
        <p:nvPicPr>
          <p:cNvPr id="5" name="Mi a matrix2">
            <a:hlinkClick r:id="" action="ppaction://media"/>
            <a:extLst>
              <a:ext uri="{FF2B5EF4-FFF2-40B4-BE49-F238E27FC236}">
                <a16:creationId xmlns:a16="http://schemas.microsoft.com/office/drawing/2014/main" id="{815D49DE-18CB-4A65-93A1-4AE4602F06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8350" y="1428797"/>
            <a:ext cx="8582025" cy="3567462"/>
          </a:xfrm>
          <a:prstGeom prst="rect">
            <a:avLst/>
          </a:prstGeom>
        </p:spPr>
      </p:pic>
      <p:pic>
        <p:nvPicPr>
          <p:cNvPr id="6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03DB3BC9-0330-473C-A935-1CEF873C2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89" y="1304925"/>
            <a:ext cx="1154906" cy="1154906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4C345241-EBE3-4BB5-8C1A-FC5E1F63D4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3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AAD09C9-83CC-47FE-8F5D-DB58FE617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Vektorok</a:t>
            </a:r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B5F0A8A0-81AD-4F75-A75E-F313D8DEA0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302837" y="6003188"/>
            <a:ext cx="631142" cy="6370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artalom helye 2">
                <a:extLst>
                  <a:ext uri="{FF2B5EF4-FFF2-40B4-BE49-F238E27FC236}">
                    <a16:creationId xmlns:a16="http://schemas.microsoft.com/office/drawing/2014/main" id="{6FDA9FFA-1939-44C2-BDB4-839B3377C6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65131" y="2075757"/>
                <a:ext cx="9568848" cy="426269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 3" charset="2"/>
                  <a:buNone/>
                </a:pPr>
                <a:r>
                  <a:rPr lang="hu-HU" sz="2800" i="1" u="sng" dirty="0"/>
                  <a:t>Definíció</a:t>
                </a:r>
                <a:r>
                  <a:rPr lang="hu-HU" sz="2800" dirty="0"/>
                  <a:t>: A rendezett szám </a:t>
                </a:r>
                <a:r>
                  <a:rPr lang="hu-HU" sz="2800" i="1" dirty="0"/>
                  <a:t>n</a:t>
                </a:r>
                <a:r>
                  <a:rPr lang="hu-HU" sz="2800" dirty="0"/>
                  <a:t>-</a:t>
                </a:r>
                <a:r>
                  <a:rPr lang="hu-HU" sz="2800" dirty="0" err="1"/>
                  <a:t>eseket</a:t>
                </a:r>
                <a:r>
                  <a:rPr lang="hu-HU" sz="2800" dirty="0"/>
                  <a:t> </a:t>
                </a:r>
                <a:r>
                  <a:rPr lang="hu-HU" sz="2800" i="1" dirty="0"/>
                  <a:t>n</a:t>
                </a:r>
                <a:r>
                  <a:rPr lang="hu-HU" sz="2800" dirty="0"/>
                  <a:t> dimenziós </a:t>
                </a:r>
                <a:r>
                  <a:rPr lang="hu-HU" sz="2800" i="1" dirty="0"/>
                  <a:t>vektor</a:t>
                </a:r>
                <a:r>
                  <a:rPr lang="hu-HU" sz="2800" dirty="0"/>
                  <a:t>oknak nevezzük. A vektor elemeit </a:t>
                </a:r>
                <a:r>
                  <a:rPr lang="hu-HU" sz="2800" i="1" dirty="0"/>
                  <a:t>koordináták</a:t>
                </a:r>
                <a:r>
                  <a:rPr lang="hu-HU" sz="2800" dirty="0"/>
                  <a:t>nak hívjuk.</a:t>
                </a:r>
              </a:p>
              <a:p>
                <a:pPr marL="0" indent="0" algn="just">
                  <a:buFont typeface="Wingdings 3" charset="2"/>
                  <a:buNone/>
                </a:pPr>
                <a:r>
                  <a:rPr lang="hu-HU" sz="2800" i="1" u="sng" dirty="0"/>
                  <a:t>Jelölésük</a:t>
                </a:r>
                <a:r>
                  <a:rPr lang="hu-HU" sz="2800" dirty="0"/>
                  <a:t>: </a:t>
                </a:r>
                <a14:m>
                  <m:oMath xmlns:m="http://schemas.openxmlformats.org/officeDocument/2006/math">
                    <m:r>
                      <a:rPr lang="hu-HU" sz="2800" i="1" u="sng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hu-HU" sz="2800" dirty="0"/>
                  <a:t> 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hu-HU" sz="2800" dirty="0"/>
                  <a:t>,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hu-HU" sz="2800" dirty="0"/>
                  <a:t>, </a:t>
                </a:r>
                <a:r>
                  <a:rPr lang="hu-HU" sz="2800" b="1" dirty="0"/>
                  <a:t>a</a:t>
                </a:r>
                <a:r>
                  <a:rPr lang="hu-HU" sz="2800" dirty="0"/>
                  <a:t>. A sorba rendezett számokat </a:t>
                </a:r>
                <a:r>
                  <a:rPr lang="hu-HU" sz="2800" i="1" dirty="0"/>
                  <a:t>sorvektor</a:t>
                </a:r>
                <a:r>
                  <a:rPr lang="hu-HU" sz="2800" dirty="0"/>
                  <a:t>nak, az oszlopba rendezetteket </a:t>
                </a:r>
                <a:r>
                  <a:rPr lang="hu-HU" sz="2800" i="1" dirty="0"/>
                  <a:t>oszlopvektor</a:t>
                </a:r>
                <a:r>
                  <a:rPr lang="hu-HU" sz="2800" dirty="0"/>
                  <a:t>nak nevezzük.</a:t>
                </a:r>
              </a:p>
              <a:p>
                <a:pPr marL="0" indent="0">
                  <a:buFont typeface="Wingdings 3" charset="2"/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r>
                      <a:rPr lang="hu-HU" sz="28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hu-HU" sz="2800" dirty="0"/>
                  <a:t>, </a:t>
                </a:r>
                <a14:m>
                  <m:oMath xmlns:m="http://schemas.openxmlformats.org/officeDocument/2006/math">
                    <m:r>
                      <a:rPr lang="hu-HU" sz="2800" b="1" i="1">
                        <a:latin typeface="Cambria Math" panose="02040503050406030204" pitchFamily="18" charset="0"/>
                      </a:rPr>
                      <m:t>𝒃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hu-HU" sz="2800" baseline="-25000" dirty="0"/>
                  <a:t>1×3</a:t>
                </a:r>
                <a:r>
                  <a:rPr lang="hu-HU" sz="2800" b="1" baseline="-25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2800" b="1" i="1">
                            <a:latin typeface="Cambria Math" panose="02040503050406030204" pitchFamily="18" charset="0"/>
                          </a:rPr>
                          <m:t>𝒄</m:t>
                        </m:r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hu-HU" sz="28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hu-HU" sz="2800" i="1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hu-HU" sz="28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hu-HU" sz="28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3×1</m:t>
                        </m:r>
                      </m:sub>
                    </m:sSub>
                  </m:oMath>
                </a14:m>
                <a:endParaRPr lang="hu-HU" sz="2800" dirty="0"/>
              </a:p>
            </p:txBody>
          </p:sp>
        </mc:Choice>
        <mc:Fallback>
          <p:sp>
            <p:nvSpPr>
              <p:cNvPr id="7" name="Tartalom helye 2">
                <a:extLst>
                  <a:ext uri="{FF2B5EF4-FFF2-40B4-BE49-F238E27FC236}">
                    <a16:creationId xmlns:a16="http://schemas.microsoft.com/office/drawing/2014/main" id="{6FDA9FFA-1939-44C2-BDB4-839B3377C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5131" y="2075757"/>
                <a:ext cx="9568848" cy="4262698"/>
              </a:xfrm>
              <a:prstGeom prst="rect">
                <a:avLst/>
              </a:prstGeom>
              <a:blipFill>
                <a:blip r:embed="rId3"/>
                <a:stretch>
                  <a:fillRect l="-1338" t="-1574" r="-1274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Kép 7" descr="A képen aláírás, szoba, rajz látható&#10;&#10;Automatikusan generált leírás">
            <a:extLst>
              <a:ext uri="{FF2B5EF4-FFF2-40B4-BE49-F238E27FC236}">
                <a16:creationId xmlns:a16="http://schemas.microsoft.com/office/drawing/2014/main" id="{8C3A8D2F-7079-4A0A-8250-D2F25962B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57" y="1264555"/>
            <a:ext cx="1146136" cy="114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1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ldTgt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ldTgt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ldTgt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1524000" y="307973"/>
            <a:ext cx="10668000" cy="1325563"/>
          </a:xfrm>
        </p:spPr>
        <p:txBody>
          <a:bodyPr>
            <a:normAutofit fontScale="90000"/>
          </a:bodyPr>
          <a:lstStyle/>
          <a:p>
            <a:r>
              <a:rPr lang="hu-HU" i="1" u="sng" dirty="0"/>
              <a:t>Geometriai reprezentációjuk</a:t>
            </a:r>
            <a:r>
              <a:rPr lang="hu-HU" dirty="0"/>
              <a:t>: Két vagy három dimenzió esetén megfelelő koordinátarendszerben.</a:t>
            </a:r>
            <a:endParaRPr lang="hu-HU" i="1" u="sn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artalom helye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825625"/>
                <a:ext cx="5181600" cy="4351338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hu-HU" sz="2800" b="1" dirty="0"/>
                  <a:t>2D</a:t>
                </a:r>
              </a:p>
              <a:p>
                <a:pPr marL="0" indent="0" algn="ctr"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r>
                      <a:rPr lang="hu-HU" sz="28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=[3  −2]</m:t>
                    </m:r>
                  </m:oMath>
                </a14:m>
                <a:endParaRPr lang="hu-HU" sz="2800" b="1" dirty="0"/>
              </a:p>
              <a:p>
                <a:pPr marL="0" indent="0">
                  <a:buNone/>
                </a:pPr>
                <a:endParaRPr lang="hu-HU" b="1" dirty="0"/>
              </a:p>
            </p:txBody>
          </p:sp>
        </mc:Choice>
        <mc:Fallback>
          <p:sp>
            <p:nvSpPr>
              <p:cNvPr id="5" name="Tartalom hely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825625"/>
                <a:ext cx="5181600" cy="4351338"/>
              </a:xfrm>
              <a:blipFill>
                <a:blip r:embed="rId2"/>
                <a:stretch>
                  <a:fillRect t="-140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artalom helye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791200" y="1812925"/>
                <a:ext cx="5181600" cy="4351338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hu-HU" sz="2800" b="1" dirty="0"/>
                  <a:t>3D</a:t>
                </a:r>
              </a:p>
              <a:p>
                <a:pPr marL="0" indent="0" algn="ctr"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r>
                      <a:rPr lang="hu-HU" sz="2800" b="1" i="1" smtClean="0">
                        <a:latin typeface="Cambria Math" panose="02040503050406030204" pitchFamily="18" charset="0"/>
                      </a:rPr>
                      <m:t>𝒃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=[3  −2</m:t>
                    </m:r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   4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hu-HU" sz="2800" b="1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6" name="Tartalom helye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791200" y="1812925"/>
                <a:ext cx="5181600" cy="4351338"/>
              </a:xfrm>
              <a:blipFill>
                <a:blip r:embed="rId3"/>
                <a:stretch>
                  <a:fillRect t="-140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Kép 1">
            <a:extLst>
              <a:ext uri="{FF2B5EF4-FFF2-40B4-BE49-F238E27FC236}">
                <a16:creationId xmlns:a16="http://schemas.microsoft.com/office/drawing/2014/main" id="{B8685824-922D-403D-9CEF-3DE1B86A5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512" y="2943224"/>
            <a:ext cx="3990975" cy="3028950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C48C64A7-F7EA-4F26-9556-044207E24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799" y="2943223"/>
            <a:ext cx="5278060" cy="3028951"/>
          </a:xfrm>
          <a:prstGeom prst="rect">
            <a:avLst/>
          </a:prstGeom>
        </p:spPr>
      </p:pic>
      <p:pic>
        <p:nvPicPr>
          <p:cNvPr id="7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91F0598C-87AD-40CD-B70B-1EAC6C7ADD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35" y="1327547"/>
            <a:ext cx="1154906" cy="115490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C7446E2A-7977-466D-8DAC-5BB719B9BE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57961" y="6223961"/>
            <a:ext cx="634039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7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21427" y="219652"/>
            <a:ext cx="9315450" cy="1325563"/>
          </a:xfrm>
        </p:spPr>
        <p:txBody>
          <a:bodyPr/>
          <a:lstStyle/>
          <a:p>
            <a:r>
              <a:rPr lang="hu-HU" dirty="0"/>
              <a:t>Speciális vektorok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671905" y="1071128"/>
                <a:ext cx="10397838" cy="5423189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hu-HU" sz="3000" i="1" dirty="0"/>
                  <a:t>Nullvektor</a:t>
                </a:r>
                <a:r>
                  <a:rPr lang="hu-HU" sz="3000" dirty="0"/>
                  <a:t>: Minden koordinátája zérus. </a:t>
                </a:r>
                <a14:m>
                  <m:oMath xmlns:m="http://schemas.openxmlformats.org/officeDocument/2006/math">
                    <m:r>
                      <a:rPr lang="hu-HU" sz="30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hu-HU" sz="3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3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3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hu-HU" sz="30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eqAr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hu-HU" sz="3000" dirty="0"/>
                  <a:t> </a:t>
                </a:r>
              </a:p>
              <a:p>
                <a:r>
                  <a:rPr lang="hu-HU" sz="3000" i="1" dirty="0"/>
                  <a:t>Egységvektor</a:t>
                </a:r>
                <a:r>
                  <a:rPr lang="hu-HU" sz="3000" dirty="0"/>
                  <a:t>: Az egyik koordinátája 1, a többi zérus. Ha az </a:t>
                </a:r>
                <a:r>
                  <a:rPr lang="hu-HU" sz="3000" i="1" dirty="0"/>
                  <a:t>n</a:t>
                </a:r>
                <a:r>
                  <a:rPr lang="hu-HU" sz="3000" dirty="0"/>
                  <a:t>-edik </a:t>
                </a:r>
              </a:p>
              <a:p>
                <a:pPr marL="0" indent="0">
                  <a:buNone/>
                </a:pPr>
                <a:r>
                  <a:rPr lang="hu-HU" sz="3000" dirty="0"/>
                  <a:t>   koordináta az 1, </a:t>
                </a:r>
                <a:r>
                  <a:rPr lang="hu-HU" sz="3000" i="1" dirty="0"/>
                  <a:t>n</a:t>
                </a:r>
                <a:r>
                  <a:rPr lang="hu-HU" sz="3000" dirty="0"/>
                  <a:t>-edik egységvektornak nevezzük. </a:t>
                </a:r>
              </a:p>
              <a:p>
                <a:pPr marL="0" indent="0">
                  <a:buNone/>
                </a:pPr>
                <a:r>
                  <a:rPr lang="hu-HU" sz="3000" dirty="0"/>
                  <a:t>	Pl.: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30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sz="3000" b="1" i="1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b>
                        <m:r>
                          <a:rPr lang="hu-HU" sz="30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hu-HU" sz="3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3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3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hu-HU" sz="30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eqAr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hu-HU" sz="3000" dirty="0"/>
              </a:p>
              <a:p>
                <a:pPr marL="0" indent="0">
                  <a:buNone/>
                </a:pPr>
                <a:r>
                  <a:rPr lang="hu-HU" sz="3000" i="1" dirty="0"/>
                  <a:t>Összegzővektor</a:t>
                </a:r>
                <a:r>
                  <a:rPr lang="hu-HU" sz="3000" dirty="0"/>
                  <a:t>: Minden koordinátája 1. Pl.: </a:t>
                </a:r>
                <a14:m>
                  <m:oMath xmlns:m="http://schemas.openxmlformats.org/officeDocument/2006/math">
                    <m:r>
                      <a:rPr lang="hu-HU" sz="30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hu-HU" sz="3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3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3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hu-HU" sz="30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hu-HU" sz="3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eqAr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hu-HU" sz="3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hu-HU" sz="30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71905" y="1071128"/>
                <a:ext cx="10397838" cy="5423189"/>
              </a:xfrm>
              <a:blipFill>
                <a:blip r:embed="rId2"/>
                <a:stretch>
                  <a:fillRect l="-1055" t="-2362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Tartalom helye 4" descr="A képen férfi látható&#10;&#10;Automatikusan generált leírás">
            <a:extLst>
              <a:ext uri="{FF2B5EF4-FFF2-40B4-BE49-F238E27FC236}">
                <a16:creationId xmlns:a16="http://schemas.microsoft.com/office/drawing/2014/main" id="{0B383094-7C87-4543-A6AE-BCFB0D0F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35" y="1327547"/>
            <a:ext cx="1154906" cy="1154906"/>
          </a:xfrm>
          <a:prstGeom prst="rect">
            <a:avLst/>
          </a:prstGeom>
        </p:spPr>
      </p:pic>
      <p:pic>
        <p:nvPicPr>
          <p:cNvPr id="5" name="Kép 4" descr="A képen aláírás, szoba, rajz látható&#10;&#10;Automatikusan generált leírás">
            <a:extLst>
              <a:ext uri="{FF2B5EF4-FFF2-40B4-BE49-F238E27FC236}">
                <a16:creationId xmlns:a16="http://schemas.microsoft.com/office/drawing/2014/main" id="{95C64B85-F2E6-4918-9220-6FD3297783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57" y="1264555"/>
            <a:ext cx="1146136" cy="114613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8FF2D529-6296-479F-B86D-C2864A0EAF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175808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39636" y="141287"/>
            <a:ext cx="9315450" cy="1325563"/>
          </a:xfrm>
        </p:spPr>
        <p:txBody>
          <a:bodyPr/>
          <a:lstStyle/>
          <a:p>
            <a:r>
              <a:rPr lang="hu-HU" dirty="0"/>
              <a:t>Vektorműveletek – Vektorok összege (különbsége)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2171698" y="1809749"/>
                <a:ext cx="9315451" cy="4601442"/>
              </a:xfrm>
            </p:spPr>
            <p:txBody>
              <a:bodyPr>
                <a:normAutofit/>
              </a:bodyPr>
              <a:lstStyle/>
              <a:p>
                <a:r>
                  <a:rPr lang="hu-HU" sz="2800" i="1" dirty="0"/>
                  <a:t>Vektorok összege (különbsége)</a:t>
                </a:r>
                <a:r>
                  <a:rPr lang="hu-HU" sz="2800" dirty="0"/>
                  <a:t>: Csak azonos típusú vektorok esetében értelmezhető.</a:t>
                </a:r>
              </a:p>
              <a:p>
                <a:r>
                  <a:rPr lang="hu-HU" sz="2800" dirty="0"/>
                  <a:t>Az </a:t>
                </a:r>
                <a:r>
                  <a:rPr lang="hu-HU" sz="2800" i="1" dirty="0"/>
                  <a:t>összegvektor</a:t>
                </a:r>
                <a:r>
                  <a:rPr lang="hu-HU" sz="2800" dirty="0"/>
                  <a:t> (</a:t>
                </a:r>
                <a:r>
                  <a:rPr lang="hu-HU" sz="2800" i="1" dirty="0"/>
                  <a:t>különbségvektor</a:t>
                </a:r>
                <a:r>
                  <a:rPr lang="hu-HU" sz="2800" dirty="0"/>
                  <a:t>) koordinátái előállnak a megfelelő sorszámú koordináták összegeként (különbségeként).</a:t>
                </a:r>
              </a:p>
              <a:p>
                <a:pPr marL="0" indent="0">
                  <a:buNone/>
                </a:pPr>
                <a:endParaRPr lang="hu-HU" sz="28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  <m:r>
                        <a:rPr lang="hu-HU" sz="2800" i="1"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hu-HU" sz="2800" dirty="0"/>
              </a:p>
              <a:p>
                <a:pPr marL="0" indent="0" algn="ctr">
                  <a:buNone/>
                </a:pPr>
                <a:r>
                  <a:rPr lang="hu-HU" sz="2800" dirty="0"/>
                  <a:t> </a:t>
                </a:r>
                <a14:m>
                  <m:oMath xmlns:m="http://schemas.openxmlformats.org/officeDocument/2006/math">
                    <m:r>
                      <a:rPr lang="hu-HU" sz="28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hu-HU" sz="2800" b="1" i="1">
                        <a:latin typeface="Cambria Math" panose="02040503050406030204" pitchFamily="18" charset="0"/>
                      </a:rPr>
                      <m:t>±</m:t>
                    </m:r>
                    <m:r>
                      <a:rPr lang="hu-HU" sz="2800" b="1" i="1">
                        <a:latin typeface="Cambria Math" panose="02040503050406030204" pitchFamily="18" charset="0"/>
                      </a:rPr>
                      <m:t>𝒃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±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±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±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endParaRPr lang="hu-HU" sz="2800" dirty="0"/>
              </a:p>
              <a:p>
                <a:pPr marL="0" indent="0">
                  <a:buNone/>
                </a:pPr>
                <a:endParaRPr lang="hu-HU" sz="28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1698" y="1809749"/>
                <a:ext cx="9315451" cy="4601442"/>
              </a:xfrm>
              <a:blipFill>
                <a:blip r:embed="rId2"/>
                <a:stretch>
                  <a:fillRect l="-1178" t="-145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 descr="A képen asztal, fénykép, ülő, fekete látható&#10;&#10;Automatikusan generált leírás">
            <a:extLst>
              <a:ext uri="{FF2B5EF4-FFF2-40B4-BE49-F238E27FC236}">
                <a16:creationId xmlns:a16="http://schemas.microsoft.com/office/drawing/2014/main" id="{F1408E4E-007D-4A57-8933-D4FC29EE5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2" y="1326900"/>
            <a:ext cx="1082531" cy="1082531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ABE2DDD-7F17-486C-9CA2-81E605EBB4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3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78628" y="219652"/>
            <a:ext cx="9315450" cy="1325563"/>
          </a:xfrm>
        </p:spPr>
        <p:txBody>
          <a:bodyPr/>
          <a:lstStyle/>
          <a:p>
            <a:r>
              <a:rPr lang="hu-HU" dirty="0"/>
              <a:t>Vektorok összege (példa)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780582" y="2169501"/>
                <a:ext cx="5763490" cy="3581401"/>
              </a:xfrm>
            </p:spPr>
            <p:txBody>
              <a:bodyPr>
                <a:normAutofit/>
              </a:bodyPr>
              <a:lstStyle/>
              <a:p>
                <a:endParaRPr lang="hu-H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eqArr>
                        </m:e>
                      </m:d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hu-HU" sz="24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hu-HU" sz="2400" dirty="0"/>
              </a:p>
              <a:p>
                <a:pPr marL="0" indent="0">
                  <a:buNone/>
                </a:pPr>
                <a:endParaRPr lang="hu-HU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eqArr>
                        </m:e>
                      </m:d>
                      <m:r>
                        <a:rPr lang="hu-HU" sz="24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hu-HU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hu-HU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−2+0</m:t>
                                </m:r>
                              </m:e>
                            </m:mr>
                            <m:mr>
                              <m:e>
                                <m:r>
                                  <a:rPr lang="hu-HU" sz="2400" b="0" i="1" smtClean="0">
                                    <a:latin typeface="Cambria Math" panose="02040503050406030204" pitchFamily="18" charset="0"/>
                                  </a:rPr>
                                  <m:t>3+1</m:t>
                                </m:r>
                              </m:e>
                            </m:mr>
                          </m:m>
                        </m:e>
                      </m:d>
                      <m:r>
                        <a:rPr lang="hu-H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hu-H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hu-HU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hu-HU" sz="2400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0582" y="2169501"/>
                <a:ext cx="5763490" cy="358140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Vektor össz">
            <a:hlinkClick r:id="" action="ppaction://media"/>
            <a:extLst>
              <a:ext uri="{FF2B5EF4-FFF2-40B4-BE49-F238E27FC236}">
                <a16:creationId xmlns:a16="http://schemas.microsoft.com/office/drawing/2014/main" id="{DCF8E23E-CDF7-41BD-A38D-3CF8191292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04775" y="2089114"/>
            <a:ext cx="6087225" cy="3112135"/>
          </a:xfrm>
          <a:prstGeom prst="rect">
            <a:avLst/>
          </a:prstGeom>
        </p:spPr>
      </p:pic>
      <p:pic>
        <p:nvPicPr>
          <p:cNvPr id="5" name="Kép 4" descr="A képen asztal, fénykép, ülő, fekete látható&#10;&#10;Automatikusan generált leírás">
            <a:extLst>
              <a:ext uri="{FF2B5EF4-FFF2-40B4-BE49-F238E27FC236}">
                <a16:creationId xmlns:a16="http://schemas.microsoft.com/office/drawing/2014/main" id="{AECC569B-8ABA-461B-BA8B-F0E9B05D6F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22" y="1326900"/>
            <a:ext cx="1082531" cy="1082531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7A40C18B-8733-4870-A1A6-E1B8642E94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8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6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89018" y="289718"/>
            <a:ext cx="9315450" cy="1325563"/>
          </a:xfrm>
        </p:spPr>
        <p:txBody>
          <a:bodyPr/>
          <a:lstStyle/>
          <a:p>
            <a:r>
              <a:rPr lang="hu-HU" dirty="0"/>
              <a:t>Vektor skalárral vett szorzata (példa)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2143991" y="1503448"/>
                <a:ext cx="9743209" cy="5146733"/>
              </a:xfrm>
            </p:spPr>
            <p:txBody>
              <a:bodyPr>
                <a:normAutofit/>
              </a:bodyPr>
              <a:lstStyle/>
              <a:p>
                <a:endParaRPr lang="hu-HU" dirty="0"/>
              </a:p>
              <a:p>
                <a:pPr marL="0" indent="0" algn="just">
                  <a:buNone/>
                </a:pPr>
                <a:r>
                  <a:rPr lang="hu-HU" sz="2800" i="1" dirty="0"/>
                  <a:t>Skalárral való szorzás</a:t>
                </a:r>
                <a:r>
                  <a:rPr lang="hu-HU" sz="2800" dirty="0"/>
                  <a:t>: Az </a:t>
                </a:r>
                <a14:m>
                  <m:oMath xmlns:m="http://schemas.openxmlformats.org/officeDocument/2006/math">
                    <m:r>
                      <a:rPr lang="hu-HU" sz="2800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hu-HU" sz="2800" dirty="0"/>
                  <a:t> valós számot skalárnak nevezzük. Egy vektor skalárszorosán a megfelelő koordináták skalárszorosából képzett vektort értjük. </a:t>
                </a:r>
              </a:p>
              <a:p>
                <a:pPr marL="0" indent="0">
                  <a:buNone/>
                </a:pPr>
                <a:endParaRPr lang="hu-HU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hu-HU" sz="28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hu-HU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hu-HU" sz="28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hu-HU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hu-HU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hu-HU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𝑰𝑹</m:t>
                      </m:r>
                      <m:r>
                        <a:rPr lang="hu-HU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   </m:t>
                      </m:r>
                      <m:r>
                        <a:rPr lang="hu-HU" sz="2800" b="0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hu-HU" sz="28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hu-HU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hu-HU" sz="2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hu-HU" sz="2800" dirty="0"/>
              </a:p>
              <a:p>
                <a:pPr marL="0" indent="0">
                  <a:buNone/>
                </a:pPr>
                <a:endParaRPr lang="hu-HU" sz="2800" dirty="0"/>
              </a:p>
              <a:p>
                <a:pPr marL="0" indent="0" algn="ctr"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r>
                      <a:rPr lang="hu-HU" sz="2800" i="1">
                        <a:latin typeface="Cambria Math" panose="02040503050406030204" pitchFamily="18" charset="0"/>
                      </a:rPr>
                      <m:t>3∙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18</m:t>
                            </m:r>
                          </m:e>
                        </m:eqArr>
                      </m:e>
                    </m:d>
                  </m:oMath>
                </a14:m>
                <a:r>
                  <a:rPr lang="hu-HU" sz="2800" dirty="0"/>
                  <a:t> </a:t>
                </a:r>
              </a:p>
              <a:p>
                <a:pPr marL="0" indent="0">
                  <a:buNone/>
                </a:pPr>
                <a:endParaRPr lang="hu-HU" dirty="0"/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43991" y="1503448"/>
                <a:ext cx="9743209" cy="5146733"/>
              </a:xfrm>
              <a:blipFill>
                <a:blip r:embed="rId2"/>
                <a:stretch>
                  <a:fillRect l="-1314" r="-1252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 descr="A képen asztal, fénykép, ülő, fekete látható&#10;&#10;Automatikusan generált leírás">
            <a:extLst>
              <a:ext uri="{FF2B5EF4-FFF2-40B4-BE49-F238E27FC236}">
                <a16:creationId xmlns:a16="http://schemas.microsoft.com/office/drawing/2014/main" id="{CD7CC068-9C30-44A5-945C-23BAED362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66" y="1254164"/>
            <a:ext cx="1082531" cy="1082531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6070FE-9724-4999-8B6F-B4D5998F39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0858" y="6220982"/>
            <a:ext cx="631142" cy="6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01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22764" y="74179"/>
            <a:ext cx="9315450" cy="1325563"/>
          </a:xfrm>
        </p:spPr>
        <p:txBody>
          <a:bodyPr/>
          <a:lstStyle/>
          <a:p>
            <a:r>
              <a:rPr lang="hu-HU" dirty="0"/>
              <a:t>Két vektor skaláris szorzata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>
              <a:xfrm>
                <a:off x="1711036" y="1399742"/>
                <a:ext cx="10246360" cy="508418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hu-HU" sz="2800" i="1" dirty="0"/>
                  <a:t>Skaláris szorzat</a:t>
                </a:r>
                <a:r>
                  <a:rPr lang="hu-HU" sz="2800" dirty="0"/>
                  <a:t>: Két azonos dimenziójú vektor megfelelő koordinátái szorzatának összege.</a:t>
                </a:r>
              </a:p>
              <a:p>
                <a:pPr marL="0" indent="0">
                  <a:buNone/>
                </a:pPr>
                <a:r>
                  <a:rPr lang="hu-HU" sz="2800" dirty="0"/>
                  <a:t>Megjegyzés: Az eredmény skalár (nem vektor).</a:t>
                </a:r>
                <a:endParaRPr lang="hu-HU" sz="2800" b="1" i="1" dirty="0"/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hu-HU" sz="2800" dirty="0"/>
                  <a:t>Ha</a:t>
                </a:r>
                <a:r>
                  <a:rPr lang="hu-HU" sz="2800" b="1" dirty="0"/>
                  <a:t> </a:t>
                </a:r>
                <a14:m>
                  <m:oMath xmlns:m="http://schemas.openxmlformats.org/officeDocument/2006/math">
                    <m:r>
                      <a:rPr lang="hu-HU" sz="28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hu-HU" sz="2800" b="0" i="1" smtClean="0">
                            <a:latin typeface="Cambria Math" panose="02040503050406030204" pitchFamily="18" charset="0"/>
                          </a:rPr>
                          <m:t>…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hu-HU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hu-HU" sz="2800" b="1" i="1">
                        <a:latin typeface="Cambria Math" panose="02040503050406030204" pitchFamily="18" charset="0"/>
                      </a:rPr>
                      <m:t>𝒃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hu-HU" sz="2800" b="0" i="1" smtClean="0">
                            <a:latin typeface="Cambria Math" panose="02040503050406030204" pitchFamily="18" charset="0"/>
                          </a:rPr>
                          <m:t> …</m:t>
                        </m:r>
                        <m:r>
                          <a:rPr lang="hu-HU" sz="28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hu-HU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endParaRPr lang="hu-HU" sz="2800" b="1" i="1" dirty="0"/>
              </a:p>
              <a:p>
                <a:pPr marL="0" indent="0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hu-HU" sz="2800" b="1" i="1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hu-HU" sz="2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hu-HU" sz="2800" b="0" i="1" smtClean="0">
                          <a:latin typeface="Cambria Math" panose="02040503050406030204" pitchFamily="18" charset="0"/>
                        </a:rPr>
                        <m:t>…+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hu-HU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hu-HU" sz="2800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hu-HU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hu-HU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hu-HU" sz="2800" dirty="0"/>
              </a:p>
              <a:p>
                <a:pPr marL="0" indent="0" algn="ctr">
                  <a:buNone/>
                </a:pPr>
                <a:r>
                  <a:rPr lang="hu-HU" sz="2800" dirty="0"/>
                  <a:t>Pl.: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hu-HU" sz="28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hu-HU" sz="2800" i="1" smtClean="0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begChr m:val="["/>
                        <m:endChr m:val="]"/>
                        <m:ctrlPr>
                          <a:rPr lang="hu-HU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hu-HU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  <m:e>
                            <m:r>
                              <a:rPr lang="hu-HU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eqArr>
                      </m:e>
                    </m:d>
                    <m:r>
                      <a:rPr lang="hu-HU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4+0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hu-HU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hu-HU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+(−2)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hu-HU" sz="2800" b="0" i="1" smtClean="0">
                        <a:latin typeface="Cambria Math" panose="02040503050406030204" pitchFamily="18" charset="0"/>
                      </a:rPr>
                      <m:t>3=</m:t>
                    </m:r>
                    <m:r>
                      <a:rPr lang="hu-HU" sz="2800" i="1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hu-HU" sz="2800" dirty="0"/>
                  <a:t> </a:t>
                </a:r>
              </a:p>
              <a:p>
                <a:pPr marL="0" indent="0">
                  <a:buNone/>
                </a:pPr>
                <a:endParaRPr lang="hu-HU" dirty="0"/>
              </a:p>
            </p:txBody>
          </p:sp>
        </mc:Choice>
        <mc:Fallback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11036" y="1399742"/>
                <a:ext cx="10246360" cy="5084185"/>
              </a:xfrm>
              <a:blipFill>
                <a:blip r:embed="rId2"/>
                <a:stretch>
                  <a:fillRect l="-1249" t="-1319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Kép 3" descr="A képen asztal, fénykép, ülő, fekete látható&#10;&#10;Automatikusan generált leírás">
            <a:extLst>
              <a:ext uri="{FF2B5EF4-FFF2-40B4-BE49-F238E27FC236}">
                <a16:creationId xmlns:a16="http://schemas.microsoft.com/office/drawing/2014/main" id="{1DDF6A19-D335-4F74-B9A0-419E85A56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2" y="1326900"/>
            <a:ext cx="1082531" cy="1082531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F3E63D51-7FED-418D-A4CD-EB20E0AD18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0"/>
          <a:stretch/>
        </p:blipFill>
        <p:spPr>
          <a:xfrm>
            <a:off x="11562417" y="6222556"/>
            <a:ext cx="629583" cy="63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3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zálak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1260</Words>
  <Application>Microsoft Office PowerPoint</Application>
  <PresentationFormat>Szélesvásznú</PresentationFormat>
  <Paragraphs>147</Paragraphs>
  <Slides>23</Slides>
  <Notes>0</Notes>
  <HiddenSlides>0</HiddenSlides>
  <MMClips>3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Century Gothic</vt:lpstr>
      <vt:lpstr>Times New Roman</vt:lpstr>
      <vt:lpstr>Wingdings 3</vt:lpstr>
      <vt:lpstr>Szálak</vt:lpstr>
      <vt:lpstr>Mátrixok, vektorok. </vt:lpstr>
      <vt:lpstr>Bevezetés</vt:lpstr>
      <vt:lpstr>Vektorok</vt:lpstr>
      <vt:lpstr>Geometriai reprezentációjuk: Két vagy három dimenzió esetén megfelelő koordinátarendszerben.</vt:lpstr>
      <vt:lpstr>Speciális vektorok</vt:lpstr>
      <vt:lpstr>Vektorműveletek – Vektorok összege (különbsége)</vt:lpstr>
      <vt:lpstr>Vektorok összege (példa)</vt:lpstr>
      <vt:lpstr>Vektor skalárral vett szorzata (példa)</vt:lpstr>
      <vt:lpstr>Két vektor skaláris szorzata</vt:lpstr>
      <vt:lpstr>Vektorok lineáris kombináció</vt:lpstr>
      <vt:lpstr>Mátrixok</vt:lpstr>
      <vt:lpstr>Speciális mátrixok/1</vt:lpstr>
      <vt:lpstr>Speciális mátrixok/2</vt:lpstr>
      <vt:lpstr>Inverzmátrix/1</vt:lpstr>
      <vt:lpstr>Inverzmátrix/2</vt:lpstr>
      <vt:lpstr>Mátrixműveletek/1</vt:lpstr>
      <vt:lpstr>Mátrixműveletek/2</vt:lpstr>
      <vt:lpstr>Mátrixműveletek/3</vt:lpstr>
      <vt:lpstr>Ágazati kapcsolatok mérlege (ÁKM)/1 (Input-Output-Analysis)</vt:lpstr>
      <vt:lpstr>ÁKM/2 </vt:lpstr>
      <vt:lpstr>ÁKM/3 - Megoldás </vt:lpstr>
      <vt:lpstr>Előrejelzés ÁKM modell segítségével </vt:lpstr>
      <vt:lpstr>Összegzés</vt:lpstr>
    </vt:vector>
  </TitlesOfParts>
  <Company>Budapesti Gazdasági Egyetem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Sebestyén Lilla Anna</dc:creator>
  <cp:lastModifiedBy>Ferenc Várady</cp:lastModifiedBy>
  <cp:revision>74</cp:revision>
  <dcterms:created xsi:type="dcterms:W3CDTF">2018-01-08T14:05:40Z</dcterms:created>
  <dcterms:modified xsi:type="dcterms:W3CDTF">2020-06-09T12:36:14Z</dcterms:modified>
</cp:coreProperties>
</file>